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5203150" cy="36004500"/>
  <p:notesSz cx="7102475" cy="10234613"/>
  <p:custDataLst>
    <p:tags r:id="rId4"/>
  </p:custDataLst>
  <p:defaultTextStyle>
    <a:defPPr>
      <a:defRPr lang="es-ES"/>
    </a:defPPr>
    <a:lvl1pPr marL="0" algn="l" defTabSz="3497211" rtl="0" eaLnBrk="1" latinLnBrk="0" hangingPunct="1">
      <a:defRPr sz="6900" kern="1200">
        <a:solidFill>
          <a:schemeClr val="tx1"/>
        </a:solidFill>
        <a:latin typeface="+mn-lt"/>
        <a:ea typeface="+mn-ea"/>
        <a:cs typeface="+mn-cs"/>
      </a:defRPr>
    </a:lvl1pPr>
    <a:lvl2pPr marL="1748605" algn="l" defTabSz="3497211" rtl="0" eaLnBrk="1" latinLnBrk="0" hangingPunct="1">
      <a:defRPr sz="6900" kern="1200">
        <a:solidFill>
          <a:schemeClr val="tx1"/>
        </a:solidFill>
        <a:latin typeface="+mn-lt"/>
        <a:ea typeface="+mn-ea"/>
        <a:cs typeface="+mn-cs"/>
      </a:defRPr>
    </a:lvl2pPr>
    <a:lvl3pPr marL="3497211" algn="l" defTabSz="3497211" rtl="0" eaLnBrk="1" latinLnBrk="0" hangingPunct="1">
      <a:defRPr sz="6900" kern="1200">
        <a:solidFill>
          <a:schemeClr val="tx1"/>
        </a:solidFill>
        <a:latin typeface="+mn-lt"/>
        <a:ea typeface="+mn-ea"/>
        <a:cs typeface="+mn-cs"/>
      </a:defRPr>
    </a:lvl3pPr>
    <a:lvl4pPr marL="5245816" algn="l" defTabSz="3497211" rtl="0" eaLnBrk="1" latinLnBrk="0" hangingPunct="1">
      <a:defRPr sz="6900" kern="1200">
        <a:solidFill>
          <a:schemeClr val="tx1"/>
        </a:solidFill>
        <a:latin typeface="+mn-lt"/>
        <a:ea typeface="+mn-ea"/>
        <a:cs typeface="+mn-cs"/>
      </a:defRPr>
    </a:lvl4pPr>
    <a:lvl5pPr marL="6994422" algn="l" defTabSz="3497211" rtl="0" eaLnBrk="1" latinLnBrk="0" hangingPunct="1">
      <a:defRPr sz="6900" kern="1200">
        <a:solidFill>
          <a:schemeClr val="tx1"/>
        </a:solidFill>
        <a:latin typeface="+mn-lt"/>
        <a:ea typeface="+mn-ea"/>
        <a:cs typeface="+mn-cs"/>
      </a:defRPr>
    </a:lvl5pPr>
    <a:lvl6pPr marL="8743027" algn="l" defTabSz="3497211" rtl="0" eaLnBrk="1" latinLnBrk="0" hangingPunct="1">
      <a:defRPr sz="6900" kern="1200">
        <a:solidFill>
          <a:schemeClr val="tx1"/>
        </a:solidFill>
        <a:latin typeface="+mn-lt"/>
        <a:ea typeface="+mn-ea"/>
        <a:cs typeface="+mn-cs"/>
      </a:defRPr>
    </a:lvl6pPr>
    <a:lvl7pPr marL="10491632" algn="l" defTabSz="3497211" rtl="0" eaLnBrk="1" latinLnBrk="0" hangingPunct="1">
      <a:defRPr sz="6900" kern="1200">
        <a:solidFill>
          <a:schemeClr val="tx1"/>
        </a:solidFill>
        <a:latin typeface="+mn-lt"/>
        <a:ea typeface="+mn-ea"/>
        <a:cs typeface="+mn-cs"/>
      </a:defRPr>
    </a:lvl7pPr>
    <a:lvl8pPr marL="12240237" algn="l" defTabSz="3497211" rtl="0" eaLnBrk="1" latinLnBrk="0" hangingPunct="1">
      <a:defRPr sz="6900" kern="1200">
        <a:solidFill>
          <a:schemeClr val="tx1"/>
        </a:solidFill>
        <a:latin typeface="+mn-lt"/>
        <a:ea typeface="+mn-ea"/>
        <a:cs typeface="+mn-cs"/>
      </a:defRPr>
    </a:lvl8pPr>
    <a:lvl9pPr marL="13988842" algn="l" defTabSz="3497211" rtl="0" eaLnBrk="1" latinLnBrk="0" hangingPunct="1">
      <a:defRPr sz="6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40">
          <p15:clr>
            <a:srgbClr val="A4A3A4"/>
          </p15:clr>
        </p15:guide>
        <p15:guide id="2" pos="7938">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738"/>
    <p:restoredTop sz="94618"/>
  </p:normalViewPr>
  <p:slideViewPr>
    <p:cSldViewPr>
      <p:cViewPr>
        <p:scale>
          <a:sx n="53" d="100"/>
          <a:sy n="53" d="100"/>
        </p:scale>
        <p:origin x="110" y="29"/>
      </p:cViewPr>
      <p:guideLst>
        <p:guide orient="horz" pos="11340"/>
        <p:guide pos="7938"/>
      </p:guideLst>
    </p:cSldViewPr>
  </p:slideViewPr>
  <p:notesTextViewPr>
    <p:cViewPr>
      <p:scale>
        <a:sx n="1" d="1"/>
        <a:sy n="1" d="1"/>
      </p:scale>
      <p:origin x="0" y="0"/>
    </p:cViewPr>
  </p:notesTextViewPr>
  <p:notesViewPr>
    <p:cSldViewPr>
      <p:cViewPr varScale="1">
        <p:scale>
          <a:sx n="62" d="100"/>
          <a:sy n="62" d="100"/>
        </p:scale>
        <p:origin x="-2922" y="-84"/>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4022725" y="0"/>
            <a:ext cx="3078163" cy="511175"/>
          </a:xfrm>
          <a:prstGeom prst="rect">
            <a:avLst/>
          </a:prstGeom>
        </p:spPr>
        <p:txBody>
          <a:bodyPr vert="horz" lIns="91440" tIns="45720" rIns="91440" bIns="45720" rtlCol="0"/>
          <a:lstStyle>
            <a:lvl1pPr algn="r">
              <a:defRPr sz="1200"/>
            </a:lvl1pPr>
          </a:lstStyle>
          <a:p>
            <a:fld id="{DB65C53F-9BBE-4466-B011-81304BF8C88F}" type="datetimeFigureOut">
              <a:rPr lang="es-ES" smtClean="0"/>
              <a:t>22/01/2025</a:t>
            </a:fld>
            <a:endParaRPr lang="es-ES"/>
          </a:p>
        </p:txBody>
      </p:sp>
      <p:sp>
        <p:nvSpPr>
          <p:cNvPr id="4" name="3 Marcador de imagen de diapositiva"/>
          <p:cNvSpPr>
            <a:spLocks noGrp="1" noRot="1" noChangeAspect="1"/>
          </p:cNvSpPr>
          <p:nvPr>
            <p:ph type="sldImg" idx="2"/>
          </p:nvPr>
        </p:nvSpPr>
        <p:spPr>
          <a:xfrm>
            <a:off x="2208213" y="768350"/>
            <a:ext cx="2686050" cy="3836988"/>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709613" y="4860925"/>
            <a:ext cx="5683250" cy="4605338"/>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9721850"/>
            <a:ext cx="3078163" cy="511175"/>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4022725" y="9721850"/>
            <a:ext cx="3078163" cy="511175"/>
          </a:xfrm>
          <a:prstGeom prst="rect">
            <a:avLst/>
          </a:prstGeom>
        </p:spPr>
        <p:txBody>
          <a:bodyPr vert="horz" lIns="91440" tIns="45720" rIns="91440" bIns="45720" rtlCol="0" anchor="b"/>
          <a:lstStyle>
            <a:lvl1pPr algn="r">
              <a:defRPr sz="1200"/>
            </a:lvl1pPr>
          </a:lstStyle>
          <a:p>
            <a:fld id="{633A605D-4298-4F4F-8CB3-F4FEC58748F7}" type="slidenum">
              <a:rPr lang="es-ES" smtClean="0"/>
              <a:t>‹#›</a:t>
            </a:fld>
            <a:endParaRPr lang="es-ES"/>
          </a:p>
        </p:txBody>
      </p:sp>
    </p:spTree>
    <p:extLst>
      <p:ext uri="{BB962C8B-B14F-4D97-AF65-F5344CB8AC3E}">
        <p14:creationId xmlns:p14="http://schemas.microsoft.com/office/powerpoint/2010/main" val="2993966898"/>
      </p:ext>
    </p:extLst>
  </p:cSld>
  <p:clrMap bg1="lt1" tx1="dk1" bg2="lt2" tx2="dk2" accent1="accent1" accent2="accent2" accent3="accent3" accent4="accent4" accent5="accent5" accent6="accent6" hlink="hlink" folHlink="folHlink"/>
  <p:notesStyle>
    <a:lvl1pPr marL="0" algn="l" defTabSz="740207" rtl="0" eaLnBrk="1" latinLnBrk="0" hangingPunct="1">
      <a:defRPr sz="1000" kern="1200">
        <a:solidFill>
          <a:schemeClr val="tx1"/>
        </a:solidFill>
        <a:latin typeface="+mn-lt"/>
        <a:ea typeface="+mn-ea"/>
        <a:cs typeface="+mn-cs"/>
      </a:defRPr>
    </a:lvl1pPr>
    <a:lvl2pPr marL="370103" algn="l" defTabSz="740207" rtl="0" eaLnBrk="1" latinLnBrk="0" hangingPunct="1">
      <a:defRPr sz="1000" kern="1200">
        <a:solidFill>
          <a:schemeClr val="tx1"/>
        </a:solidFill>
        <a:latin typeface="+mn-lt"/>
        <a:ea typeface="+mn-ea"/>
        <a:cs typeface="+mn-cs"/>
      </a:defRPr>
    </a:lvl2pPr>
    <a:lvl3pPr marL="740207" algn="l" defTabSz="740207" rtl="0" eaLnBrk="1" latinLnBrk="0" hangingPunct="1">
      <a:defRPr sz="1000" kern="1200">
        <a:solidFill>
          <a:schemeClr val="tx1"/>
        </a:solidFill>
        <a:latin typeface="+mn-lt"/>
        <a:ea typeface="+mn-ea"/>
        <a:cs typeface="+mn-cs"/>
      </a:defRPr>
    </a:lvl3pPr>
    <a:lvl4pPr marL="1110310" algn="l" defTabSz="740207" rtl="0" eaLnBrk="1" latinLnBrk="0" hangingPunct="1">
      <a:defRPr sz="1000" kern="1200">
        <a:solidFill>
          <a:schemeClr val="tx1"/>
        </a:solidFill>
        <a:latin typeface="+mn-lt"/>
        <a:ea typeface="+mn-ea"/>
        <a:cs typeface="+mn-cs"/>
      </a:defRPr>
    </a:lvl4pPr>
    <a:lvl5pPr marL="1480414" algn="l" defTabSz="740207" rtl="0" eaLnBrk="1" latinLnBrk="0" hangingPunct="1">
      <a:defRPr sz="1000" kern="1200">
        <a:solidFill>
          <a:schemeClr val="tx1"/>
        </a:solidFill>
        <a:latin typeface="+mn-lt"/>
        <a:ea typeface="+mn-ea"/>
        <a:cs typeface="+mn-cs"/>
      </a:defRPr>
    </a:lvl5pPr>
    <a:lvl6pPr marL="1850517" algn="l" defTabSz="740207" rtl="0" eaLnBrk="1" latinLnBrk="0" hangingPunct="1">
      <a:defRPr sz="1000" kern="1200">
        <a:solidFill>
          <a:schemeClr val="tx1"/>
        </a:solidFill>
        <a:latin typeface="+mn-lt"/>
        <a:ea typeface="+mn-ea"/>
        <a:cs typeface="+mn-cs"/>
      </a:defRPr>
    </a:lvl6pPr>
    <a:lvl7pPr marL="2220620" algn="l" defTabSz="740207" rtl="0" eaLnBrk="1" latinLnBrk="0" hangingPunct="1">
      <a:defRPr sz="1000" kern="1200">
        <a:solidFill>
          <a:schemeClr val="tx1"/>
        </a:solidFill>
        <a:latin typeface="+mn-lt"/>
        <a:ea typeface="+mn-ea"/>
        <a:cs typeface="+mn-cs"/>
      </a:defRPr>
    </a:lvl7pPr>
    <a:lvl8pPr marL="2590724" algn="l" defTabSz="740207" rtl="0" eaLnBrk="1" latinLnBrk="0" hangingPunct="1">
      <a:defRPr sz="1000" kern="1200">
        <a:solidFill>
          <a:schemeClr val="tx1"/>
        </a:solidFill>
        <a:latin typeface="+mn-lt"/>
        <a:ea typeface="+mn-ea"/>
        <a:cs typeface="+mn-cs"/>
      </a:defRPr>
    </a:lvl8pPr>
    <a:lvl9pPr marL="2960827" algn="l" defTabSz="740207"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208213" y="768350"/>
            <a:ext cx="2686050" cy="3836988"/>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633A605D-4298-4F4F-8CB3-F4FEC58748F7}" type="slidenum">
              <a:rPr lang="es-ES" smtClean="0"/>
              <a:t>1</a:t>
            </a:fld>
            <a:endParaRPr lang="es-ES"/>
          </a:p>
        </p:txBody>
      </p:sp>
    </p:spTree>
    <p:extLst>
      <p:ext uri="{BB962C8B-B14F-4D97-AF65-F5344CB8AC3E}">
        <p14:creationId xmlns:p14="http://schemas.microsoft.com/office/powerpoint/2010/main" val="3389604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772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54984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DA1E0FD-6378-6F05-506E-DF2736778E2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1"/>
            <a:ext cx="25203150" cy="3000375"/>
          </a:xfrm>
          <a:prstGeom prst="rect">
            <a:avLst/>
          </a:prstGeom>
        </p:spPr>
      </p:pic>
    </p:spTree>
    <p:extLst>
      <p:ext uri="{BB962C8B-B14F-4D97-AF65-F5344CB8AC3E}">
        <p14:creationId xmlns:p14="http://schemas.microsoft.com/office/powerpoint/2010/main" val="200028395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3497211" rtl="0" eaLnBrk="1" latinLnBrk="0" hangingPunct="1">
        <a:spcBef>
          <a:spcPct val="0"/>
        </a:spcBef>
        <a:buNone/>
        <a:defRPr sz="16800" kern="1200">
          <a:solidFill>
            <a:schemeClr val="tx1"/>
          </a:solidFill>
          <a:latin typeface="+mj-lt"/>
          <a:ea typeface="+mj-ea"/>
          <a:cs typeface="+mj-cs"/>
        </a:defRPr>
      </a:lvl1pPr>
    </p:titleStyle>
    <p:bodyStyle>
      <a:lvl1pPr marL="1311455" indent="-1311455" algn="l" defTabSz="3497211" rtl="0" eaLnBrk="1" latinLnBrk="0" hangingPunct="1">
        <a:spcBef>
          <a:spcPct val="20000"/>
        </a:spcBef>
        <a:buFont typeface="Arial" pitchFamily="34" charset="0"/>
        <a:buChar char="•"/>
        <a:defRPr sz="12200" kern="1200">
          <a:solidFill>
            <a:schemeClr val="tx1"/>
          </a:solidFill>
          <a:latin typeface="+mn-lt"/>
          <a:ea typeface="+mn-ea"/>
          <a:cs typeface="+mn-cs"/>
        </a:defRPr>
      </a:lvl1pPr>
      <a:lvl2pPr marL="2841484" indent="-1092878" algn="l" defTabSz="3497211" rtl="0" eaLnBrk="1" latinLnBrk="0" hangingPunct="1">
        <a:spcBef>
          <a:spcPct val="20000"/>
        </a:spcBef>
        <a:buFont typeface="Arial" pitchFamily="34" charset="0"/>
        <a:buChar char="–"/>
        <a:defRPr sz="10700" kern="1200">
          <a:solidFill>
            <a:schemeClr val="tx1"/>
          </a:solidFill>
          <a:latin typeface="+mn-lt"/>
          <a:ea typeface="+mn-ea"/>
          <a:cs typeface="+mn-cs"/>
        </a:defRPr>
      </a:lvl2pPr>
      <a:lvl3pPr marL="4371514" indent="-874303" algn="l" defTabSz="3497211" rtl="0" eaLnBrk="1" latinLnBrk="0" hangingPunct="1">
        <a:spcBef>
          <a:spcPct val="20000"/>
        </a:spcBef>
        <a:buFont typeface="Arial" pitchFamily="34" charset="0"/>
        <a:buChar char="•"/>
        <a:defRPr sz="9200" kern="1200">
          <a:solidFill>
            <a:schemeClr val="tx1"/>
          </a:solidFill>
          <a:latin typeface="+mn-lt"/>
          <a:ea typeface="+mn-ea"/>
          <a:cs typeface="+mn-cs"/>
        </a:defRPr>
      </a:lvl3pPr>
      <a:lvl4pPr marL="6120119" indent="-874303" algn="l" defTabSz="3497211" rtl="0" eaLnBrk="1" latinLnBrk="0" hangingPunct="1">
        <a:spcBef>
          <a:spcPct val="20000"/>
        </a:spcBef>
        <a:buFont typeface="Arial" pitchFamily="34" charset="0"/>
        <a:buChar char="–"/>
        <a:defRPr sz="7700" kern="1200">
          <a:solidFill>
            <a:schemeClr val="tx1"/>
          </a:solidFill>
          <a:latin typeface="+mn-lt"/>
          <a:ea typeface="+mn-ea"/>
          <a:cs typeface="+mn-cs"/>
        </a:defRPr>
      </a:lvl4pPr>
      <a:lvl5pPr marL="7868724" indent="-874303" algn="l" defTabSz="3497211" rtl="0" eaLnBrk="1" latinLnBrk="0" hangingPunct="1">
        <a:spcBef>
          <a:spcPct val="20000"/>
        </a:spcBef>
        <a:buFont typeface="Arial" pitchFamily="34" charset="0"/>
        <a:buChar char="»"/>
        <a:defRPr sz="7700" kern="1200">
          <a:solidFill>
            <a:schemeClr val="tx1"/>
          </a:solidFill>
          <a:latin typeface="+mn-lt"/>
          <a:ea typeface="+mn-ea"/>
          <a:cs typeface="+mn-cs"/>
        </a:defRPr>
      </a:lvl5pPr>
      <a:lvl6pPr marL="9617330" indent="-874303" algn="l" defTabSz="3497211" rtl="0" eaLnBrk="1" latinLnBrk="0" hangingPunct="1">
        <a:spcBef>
          <a:spcPct val="20000"/>
        </a:spcBef>
        <a:buFont typeface="Arial" pitchFamily="34" charset="0"/>
        <a:buChar char="•"/>
        <a:defRPr sz="7700" kern="1200">
          <a:solidFill>
            <a:schemeClr val="tx1"/>
          </a:solidFill>
          <a:latin typeface="+mn-lt"/>
          <a:ea typeface="+mn-ea"/>
          <a:cs typeface="+mn-cs"/>
        </a:defRPr>
      </a:lvl6pPr>
      <a:lvl7pPr marL="11365935" indent="-874303" algn="l" defTabSz="3497211" rtl="0" eaLnBrk="1" latinLnBrk="0" hangingPunct="1">
        <a:spcBef>
          <a:spcPct val="20000"/>
        </a:spcBef>
        <a:buFont typeface="Arial" pitchFamily="34" charset="0"/>
        <a:buChar char="•"/>
        <a:defRPr sz="7700" kern="1200">
          <a:solidFill>
            <a:schemeClr val="tx1"/>
          </a:solidFill>
          <a:latin typeface="+mn-lt"/>
          <a:ea typeface="+mn-ea"/>
          <a:cs typeface="+mn-cs"/>
        </a:defRPr>
      </a:lvl7pPr>
      <a:lvl8pPr marL="13114540" indent="-874303" algn="l" defTabSz="3497211" rtl="0" eaLnBrk="1" latinLnBrk="0" hangingPunct="1">
        <a:spcBef>
          <a:spcPct val="20000"/>
        </a:spcBef>
        <a:buFont typeface="Arial" pitchFamily="34" charset="0"/>
        <a:buChar char="•"/>
        <a:defRPr sz="7700" kern="1200">
          <a:solidFill>
            <a:schemeClr val="tx1"/>
          </a:solidFill>
          <a:latin typeface="+mn-lt"/>
          <a:ea typeface="+mn-ea"/>
          <a:cs typeface="+mn-cs"/>
        </a:defRPr>
      </a:lvl8pPr>
      <a:lvl9pPr marL="14863145" indent="-874303" algn="l" defTabSz="3497211" rtl="0" eaLnBrk="1" latinLnBrk="0" hangingPunct="1">
        <a:spcBef>
          <a:spcPct val="20000"/>
        </a:spcBef>
        <a:buFont typeface="Arial" pitchFamily="34" charset="0"/>
        <a:buChar char="•"/>
        <a:defRPr sz="7700" kern="1200">
          <a:solidFill>
            <a:schemeClr val="tx1"/>
          </a:solidFill>
          <a:latin typeface="+mn-lt"/>
          <a:ea typeface="+mn-ea"/>
          <a:cs typeface="+mn-cs"/>
        </a:defRPr>
      </a:lvl9pPr>
    </p:bodyStyle>
    <p:otherStyle>
      <a:defPPr>
        <a:defRPr lang="es-ES"/>
      </a:defPPr>
      <a:lvl1pPr marL="0" algn="l" defTabSz="3497211" rtl="0" eaLnBrk="1" latinLnBrk="0" hangingPunct="1">
        <a:defRPr sz="6900" kern="1200">
          <a:solidFill>
            <a:schemeClr val="tx1"/>
          </a:solidFill>
          <a:latin typeface="+mn-lt"/>
          <a:ea typeface="+mn-ea"/>
          <a:cs typeface="+mn-cs"/>
        </a:defRPr>
      </a:lvl1pPr>
      <a:lvl2pPr marL="1748605" algn="l" defTabSz="3497211" rtl="0" eaLnBrk="1" latinLnBrk="0" hangingPunct="1">
        <a:defRPr sz="6900" kern="1200">
          <a:solidFill>
            <a:schemeClr val="tx1"/>
          </a:solidFill>
          <a:latin typeface="+mn-lt"/>
          <a:ea typeface="+mn-ea"/>
          <a:cs typeface="+mn-cs"/>
        </a:defRPr>
      </a:lvl2pPr>
      <a:lvl3pPr marL="3497211" algn="l" defTabSz="3497211" rtl="0" eaLnBrk="1" latinLnBrk="0" hangingPunct="1">
        <a:defRPr sz="6900" kern="1200">
          <a:solidFill>
            <a:schemeClr val="tx1"/>
          </a:solidFill>
          <a:latin typeface="+mn-lt"/>
          <a:ea typeface="+mn-ea"/>
          <a:cs typeface="+mn-cs"/>
        </a:defRPr>
      </a:lvl3pPr>
      <a:lvl4pPr marL="5245816" algn="l" defTabSz="3497211" rtl="0" eaLnBrk="1" latinLnBrk="0" hangingPunct="1">
        <a:defRPr sz="6900" kern="1200">
          <a:solidFill>
            <a:schemeClr val="tx1"/>
          </a:solidFill>
          <a:latin typeface="+mn-lt"/>
          <a:ea typeface="+mn-ea"/>
          <a:cs typeface="+mn-cs"/>
        </a:defRPr>
      </a:lvl4pPr>
      <a:lvl5pPr marL="6994422" algn="l" defTabSz="3497211" rtl="0" eaLnBrk="1" latinLnBrk="0" hangingPunct="1">
        <a:defRPr sz="6900" kern="1200">
          <a:solidFill>
            <a:schemeClr val="tx1"/>
          </a:solidFill>
          <a:latin typeface="+mn-lt"/>
          <a:ea typeface="+mn-ea"/>
          <a:cs typeface="+mn-cs"/>
        </a:defRPr>
      </a:lvl5pPr>
      <a:lvl6pPr marL="8743027" algn="l" defTabSz="3497211" rtl="0" eaLnBrk="1" latinLnBrk="0" hangingPunct="1">
        <a:defRPr sz="6900" kern="1200">
          <a:solidFill>
            <a:schemeClr val="tx1"/>
          </a:solidFill>
          <a:latin typeface="+mn-lt"/>
          <a:ea typeface="+mn-ea"/>
          <a:cs typeface="+mn-cs"/>
        </a:defRPr>
      </a:lvl6pPr>
      <a:lvl7pPr marL="10491632" algn="l" defTabSz="3497211" rtl="0" eaLnBrk="1" latinLnBrk="0" hangingPunct="1">
        <a:defRPr sz="6900" kern="1200">
          <a:solidFill>
            <a:schemeClr val="tx1"/>
          </a:solidFill>
          <a:latin typeface="+mn-lt"/>
          <a:ea typeface="+mn-ea"/>
          <a:cs typeface="+mn-cs"/>
        </a:defRPr>
      </a:lvl7pPr>
      <a:lvl8pPr marL="12240237" algn="l" defTabSz="3497211" rtl="0" eaLnBrk="1" latinLnBrk="0" hangingPunct="1">
        <a:defRPr sz="6900" kern="1200">
          <a:solidFill>
            <a:schemeClr val="tx1"/>
          </a:solidFill>
          <a:latin typeface="+mn-lt"/>
          <a:ea typeface="+mn-ea"/>
          <a:cs typeface="+mn-cs"/>
        </a:defRPr>
      </a:lvl8pPr>
      <a:lvl9pPr marL="13988842" algn="l" defTabSz="3497211" rtl="0" eaLnBrk="1" latinLnBrk="0" hangingPunct="1">
        <a:defRPr sz="6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Imatge 43">
            <a:extLst>
              <a:ext uri="{FF2B5EF4-FFF2-40B4-BE49-F238E27FC236}">
                <a16:creationId xmlns:a16="http://schemas.microsoft.com/office/drawing/2014/main" id="{9AA3BE8C-C454-99BA-B226-ED9F66974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59228" y="19748795"/>
            <a:ext cx="9653800" cy="6435864"/>
          </a:xfrm>
          <a:prstGeom prst="rect">
            <a:avLst/>
          </a:prstGeom>
        </p:spPr>
      </p:pic>
      <p:pic>
        <p:nvPicPr>
          <p:cNvPr id="28" name="Imatge 27">
            <a:extLst>
              <a:ext uri="{FF2B5EF4-FFF2-40B4-BE49-F238E27FC236}">
                <a16:creationId xmlns:a16="http://schemas.microsoft.com/office/drawing/2014/main" id="{98D95580-6E1D-8767-6FBC-987F768968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32697" y="16263946"/>
            <a:ext cx="5245014" cy="3498384"/>
          </a:xfrm>
          <a:prstGeom prst="rect">
            <a:avLst/>
          </a:prstGeom>
        </p:spPr>
      </p:pic>
      <p:pic>
        <p:nvPicPr>
          <p:cNvPr id="33" name="Imatge 32">
            <a:extLst>
              <a:ext uri="{FF2B5EF4-FFF2-40B4-BE49-F238E27FC236}">
                <a16:creationId xmlns:a16="http://schemas.microsoft.com/office/drawing/2014/main" id="{8436744D-E45A-FA85-971F-2B23AA7BEE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8036" y="25164571"/>
            <a:ext cx="12900613" cy="8629233"/>
          </a:xfrm>
          <a:prstGeom prst="rect">
            <a:avLst/>
          </a:prstGeom>
        </p:spPr>
      </p:pic>
      <p:pic>
        <p:nvPicPr>
          <p:cNvPr id="32" name="Imatge 31">
            <a:extLst>
              <a:ext uri="{FF2B5EF4-FFF2-40B4-BE49-F238E27FC236}">
                <a16:creationId xmlns:a16="http://schemas.microsoft.com/office/drawing/2014/main" id="{433320C5-8041-AC0F-5E25-E85C63EA74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872" y="19762330"/>
            <a:ext cx="9631509" cy="6423013"/>
          </a:xfrm>
          <a:prstGeom prst="rect">
            <a:avLst/>
          </a:prstGeom>
        </p:spPr>
      </p:pic>
      <p:pic>
        <p:nvPicPr>
          <p:cNvPr id="30" name="Imatge 29">
            <a:extLst>
              <a:ext uri="{FF2B5EF4-FFF2-40B4-BE49-F238E27FC236}">
                <a16:creationId xmlns:a16="http://schemas.microsoft.com/office/drawing/2014/main" id="{A1CC2592-11BC-2639-1A79-1CF9221D04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9679" y="3744854"/>
            <a:ext cx="12289691" cy="8194152"/>
          </a:xfrm>
          <a:prstGeom prst="rect">
            <a:avLst/>
          </a:prstGeom>
        </p:spPr>
      </p:pic>
      <p:sp>
        <p:nvSpPr>
          <p:cNvPr id="11" name="10 CuadroTexto"/>
          <p:cNvSpPr txBox="1"/>
          <p:nvPr/>
        </p:nvSpPr>
        <p:spPr>
          <a:xfrm>
            <a:off x="447653" y="3036340"/>
            <a:ext cx="12325118" cy="707876"/>
          </a:xfrm>
          <a:prstGeom prst="rect">
            <a:avLst/>
          </a:prstGeom>
          <a:solidFill>
            <a:schemeClr val="bg1"/>
          </a:solidFill>
        </p:spPr>
        <p:txBody>
          <a:bodyPr wrap="square" lIns="91431" tIns="45715" rIns="91431" bIns="45715" rtlCol="0">
            <a:spAutoFit/>
          </a:bodyPr>
          <a:lstStyle/>
          <a:p>
            <a:r>
              <a:rPr lang="es-ES" sz="3800" b="1" dirty="0" err="1">
                <a:solidFill>
                  <a:schemeClr val="accent3">
                    <a:lumMod val="50000"/>
                  </a:schemeClr>
                </a:solidFill>
                <a:latin typeface="Arial" pitchFamily="34" charset="0"/>
                <a:cs typeface="Arial" pitchFamily="34" charset="0"/>
              </a:rPr>
              <a:t>Màdel</a:t>
            </a:r>
            <a:r>
              <a:rPr lang="es-ES" sz="3800" b="1" dirty="0">
                <a:solidFill>
                  <a:schemeClr val="accent3">
                    <a:lumMod val="50000"/>
                  </a:schemeClr>
                </a:solidFill>
                <a:latin typeface="Arial" pitchFamily="34" charset="0"/>
                <a:cs typeface="Arial" pitchFamily="34" charset="0"/>
              </a:rPr>
              <a:t>, pelota a mano mirando al </a:t>
            </a:r>
            <a:r>
              <a:rPr lang="es-ES" sz="4000" b="1" dirty="0">
                <a:solidFill>
                  <a:schemeClr val="accent3">
                    <a:lumMod val="50000"/>
                  </a:schemeClr>
                </a:solidFill>
                <a:latin typeface="Arial" pitchFamily="34" charset="0"/>
                <a:cs typeface="Arial" pitchFamily="34" charset="0"/>
              </a:rPr>
              <a:t>futuro</a:t>
            </a:r>
            <a:endParaRPr lang="es-ES" sz="3800" b="1" dirty="0">
              <a:solidFill>
                <a:schemeClr val="accent3">
                  <a:lumMod val="50000"/>
                </a:schemeClr>
              </a:solidFill>
              <a:latin typeface="Arial" pitchFamily="34" charset="0"/>
              <a:cs typeface="Arial" pitchFamily="34" charset="0"/>
            </a:endParaRPr>
          </a:p>
        </p:txBody>
      </p:sp>
      <p:sp>
        <p:nvSpPr>
          <p:cNvPr id="12" name="11 CuadroTexto"/>
          <p:cNvSpPr txBox="1"/>
          <p:nvPr/>
        </p:nvSpPr>
        <p:spPr>
          <a:xfrm>
            <a:off x="447653" y="3675052"/>
            <a:ext cx="12378692" cy="1508095"/>
          </a:xfrm>
          <a:prstGeom prst="rect">
            <a:avLst/>
          </a:prstGeom>
          <a:solidFill>
            <a:schemeClr val="bg1"/>
          </a:solidFill>
        </p:spPr>
        <p:txBody>
          <a:bodyPr wrap="square" lIns="91431" tIns="45715" rIns="91431" bIns="45715" rtlCol="0">
            <a:spAutoFit/>
          </a:bodyPr>
          <a:lstStyle/>
          <a:p>
            <a:pPr algn="just"/>
            <a:r>
              <a:rPr lang="es-ES" sz="2400" i="1" dirty="0" err="1">
                <a:solidFill>
                  <a:schemeClr val="accent3">
                    <a:lumMod val="50000"/>
                  </a:schemeClr>
                </a:solidFill>
                <a:latin typeface="Arial" pitchFamily="34" charset="0"/>
                <a:cs typeface="Arial" pitchFamily="34" charset="0"/>
              </a:rPr>
              <a:t>Sentandreu</a:t>
            </a:r>
            <a:r>
              <a:rPr lang="es-ES" sz="2400" i="1" dirty="0">
                <a:solidFill>
                  <a:schemeClr val="accent3">
                    <a:lumMod val="50000"/>
                  </a:schemeClr>
                </a:solidFill>
                <a:latin typeface="Arial" pitchFamily="34" charset="0"/>
                <a:cs typeface="Arial" pitchFamily="34" charset="0"/>
              </a:rPr>
              <a:t> </a:t>
            </a:r>
            <a:r>
              <a:rPr lang="es-ES" sz="2400" i="1" dirty="0" err="1">
                <a:solidFill>
                  <a:schemeClr val="accent3">
                    <a:lumMod val="50000"/>
                  </a:schemeClr>
                </a:solidFill>
                <a:latin typeface="Arial" pitchFamily="34" charset="0"/>
                <a:cs typeface="Arial" pitchFamily="34" charset="0"/>
              </a:rPr>
              <a:t>Sebastian</a:t>
            </a:r>
            <a:r>
              <a:rPr lang="es-ES" sz="2400" i="1" dirty="0">
                <a:solidFill>
                  <a:schemeClr val="accent3">
                    <a:lumMod val="50000"/>
                  </a:schemeClr>
                </a:solidFill>
                <a:latin typeface="Arial" pitchFamily="34" charset="0"/>
                <a:cs typeface="Arial" pitchFamily="34" charset="0"/>
              </a:rPr>
              <a:t>, Ricard y Agulló Calatayud, Víctor</a:t>
            </a:r>
          </a:p>
          <a:p>
            <a:pPr algn="just"/>
            <a:r>
              <a:rPr lang="es-ES" sz="2400" i="1" dirty="0">
                <a:solidFill>
                  <a:schemeClr val="accent3">
                    <a:lumMod val="50000"/>
                  </a:schemeClr>
                </a:solidFill>
                <a:latin typeface="Arial" pitchFamily="34" charset="0"/>
                <a:cs typeface="Arial" pitchFamily="34" charset="0"/>
              </a:rPr>
              <a:t>     1.Departament </a:t>
            </a:r>
            <a:r>
              <a:rPr lang="es-ES" sz="2400" i="1" dirty="0" err="1">
                <a:solidFill>
                  <a:schemeClr val="accent3">
                    <a:lumMod val="50000"/>
                  </a:schemeClr>
                </a:solidFill>
                <a:latin typeface="Arial" pitchFamily="34" charset="0"/>
                <a:cs typeface="Arial" pitchFamily="34" charset="0"/>
              </a:rPr>
              <a:t>d’Educació</a:t>
            </a:r>
            <a:r>
              <a:rPr lang="es-ES" sz="2400" i="1" dirty="0">
                <a:solidFill>
                  <a:schemeClr val="accent3">
                    <a:lumMod val="50000"/>
                  </a:schemeClr>
                </a:solidFill>
                <a:latin typeface="Arial" pitchFamily="34" charset="0"/>
                <a:cs typeface="Arial" pitchFamily="34" charset="0"/>
              </a:rPr>
              <a:t> Física i Esportiva. </a:t>
            </a:r>
            <a:r>
              <a:rPr lang="es-ES" sz="2400" i="1" dirty="0" err="1">
                <a:solidFill>
                  <a:schemeClr val="accent3">
                    <a:lumMod val="50000"/>
                  </a:schemeClr>
                </a:solidFill>
                <a:latin typeface="Arial" pitchFamily="34" charset="0"/>
                <a:cs typeface="Arial" pitchFamily="34" charset="0"/>
              </a:rPr>
              <a:t>Universitat</a:t>
            </a:r>
            <a:r>
              <a:rPr lang="es-ES" sz="2400" i="1" dirty="0">
                <a:solidFill>
                  <a:schemeClr val="accent3">
                    <a:lumMod val="50000"/>
                  </a:schemeClr>
                </a:solidFill>
                <a:latin typeface="Arial" pitchFamily="34" charset="0"/>
                <a:cs typeface="Arial" pitchFamily="34" charset="0"/>
              </a:rPr>
              <a:t> de València </a:t>
            </a:r>
          </a:p>
          <a:p>
            <a:pPr algn="just"/>
            <a:r>
              <a:rPr lang="es-ES" sz="2400" i="1" dirty="0">
                <a:solidFill>
                  <a:schemeClr val="accent3">
                    <a:lumMod val="50000"/>
                  </a:schemeClr>
                </a:solidFill>
                <a:latin typeface="Arial" pitchFamily="34" charset="0"/>
                <a:cs typeface="Arial" pitchFamily="34" charset="0"/>
              </a:rPr>
              <a:t>     2.Departament de </a:t>
            </a:r>
            <a:r>
              <a:rPr lang="es-ES" sz="2400" i="1" dirty="0" err="1">
                <a:solidFill>
                  <a:schemeClr val="accent3">
                    <a:lumMod val="50000"/>
                  </a:schemeClr>
                </a:solidFill>
                <a:latin typeface="Arial" pitchFamily="34" charset="0"/>
                <a:cs typeface="Arial" pitchFamily="34" charset="0"/>
              </a:rPr>
              <a:t>Sociologia</a:t>
            </a:r>
            <a:r>
              <a:rPr lang="es-ES" sz="2400" i="1" dirty="0">
                <a:solidFill>
                  <a:schemeClr val="accent3">
                    <a:lumMod val="50000"/>
                  </a:schemeClr>
                </a:solidFill>
                <a:latin typeface="Arial" pitchFamily="34" charset="0"/>
                <a:cs typeface="Arial" pitchFamily="34" charset="0"/>
              </a:rPr>
              <a:t> i </a:t>
            </a:r>
            <a:r>
              <a:rPr lang="es-ES" sz="2400" i="1" dirty="0" err="1">
                <a:solidFill>
                  <a:schemeClr val="accent3">
                    <a:lumMod val="50000"/>
                  </a:schemeClr>
                </a:solidFill>
                <a:latin typeface="Arial" pitchFamily="34" charset="0"/>
                <a:cs typeface="Arial" pitchFamily="34" charset="0"/>
              </a:rPr>
              <a:t>Antropologia</a:t>
            </a:r>
            <a:r>
              <a:rPr lang="es-ES" sz="2400" i="1" dirty="0">
                <a:solidFill>
                  <a:schemeClr val="accent3">
                    <a:lumMod val="50000"/>
                  </a:schemeClr>
                </a:solidFill>
                <a:latin typeface="Arial" pitchFamily="34" charset="0"/>
                <a:cs typeface="Arial" pitchFamily="34" charset="0"/>
              </a:rPr>
              <a:t> Social. </a:t>
            </a:r>
            <a:r>
              <a:rPr lang="es-ES" sz="2400" i="1" dirty="0" err="1">
                <a:solidFill>
                  <a:schemeClr val="accent3">
                    <a:lumMod val="50000"/>
                  </a:schemeClr>
                </a:solidFill>
                <a:latin typeface="Arial" pitchFamily="34" charset="0"/>
                <a:cs typeface="Arial" pitchFamily="34" charset="0"/>
              </a:rPr>
              <a:t>Universitat</a:t>
            </a:r>
            <a:r>
              <a:rPr lang="es-ES" sz="2400" i="1" dirty="0">
                <a:solidFill>
                  <a:schemeClr val="accent3">
                    <a:lumMod val="50000"/>
                  </a:schemeClr>
                </a:solidFill>
                <a:latin typeface="Arial" pitchFamily="34" charset="0"/>
                <a:cs typeface="Arial" pitchFamily="34" charset="0"/>
              </a:rPr>
              <a:t> de València</a:t>
            </a:r>
          </a:p>
          <a:p>
            <a:pPr algn="just"/>
            <a:r>
              <a:rPr lang="es-ES" sz="2000" i="1" dirty="0">
                <a:solidFill>
                  <a:schemeClr val="accent3">
                    <a:lumMod val="50000"/>
                  </a:schemeClr>
                </a:solidFill>
                <a:latin typeface="Arial" pitchFamily="34" charset="0"/>
                <a:cs typeface="Arial" pitchFamily="34" charset="0"/>
              </a:rPr>
              <a:t> </a:t>
            </a:r>
          </a:p>
        </p:txBody>
      </p:sp>
      <p:sp>
        <p:nvSpPr>
          <p:cNvPr id="16" name="15 Rectángulo"/>
          <p:cNvSpPr/>
          <p:nvPr/>
        </p:nvSpPr>
        <p:spPr>
          <a:xfrm flipV="1">
            <a:off x="1" y="34454822"/>
            <a:ext cx="25203150" cy="26199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es-ES"/>
          </a:p>
        </p:txBody>
      </p:sp>
      <p:sp>
        <p:nvSpPr>
          <p:cNvPr id="15" name="14 CuadroTexto"/>
          <p:cNvSpPr txBox="1"/>
          <p:nvPr/>
        </p:nvSpPr>
        <p:spPr>
          <a:xfrm>
            <a:off x="8604691" y="11414889"/>
            <a:ext cx="4168080" cy="523210"/>
          </a:xfrm>
          <a:prstGeom prst="rect">
            <a:avLst/>
          </a:prstGeom>
          <a:noFill/>
        </p:spPr>
        <p:txBody>
          <a:bodyPr wrap="square" lIns="91431" tIns="45715" rIns="91431" bIns="45715" rtlCol="0">
            <a:spAutoFit/>
          </a:bodyPr>
          <a:lstStyle/>
          <a:p>
            <a:pPr algn="r"/>
            <a:r>
              <a:rPr lang="pt-BR" sz="1400" dirty="0">
                <a:solidFill>
                  <a:schemeClr val="bg1"/>
                </a:solidFill>
                <a:latin typeface="Arial" pitchFamily="34" charset="0"/>
                <a:cs typeface="Arial" pitchFamily="34" charset="0"/>
              </a:rPr>
              <a:t>Equipos de Deportes Frias y </a:t>
            </a:r>
            <a:r>
              <a:rPr lang="pt-BR" sz="1400" dirty="0" err="1">
                <a:solidFill>
                  <a:schemeClr val="bg1"/>
                </a:solidFill>
                <a:latin typeface="Arial" pitchFamily="34" charset="0"/>
                <a:cs typeface="Arial" pitchFamily="34" charset="0"/>
              </a:rPr>
              <a:t>Elmusa</a:t>
            </a:r>
            <a:r>
              <a:rPr lang="pt-BR" sz="1400" dirty="0">
                <a:solidFill>
                  <a:schemeClr val="bg1"/>
                </a:solidFill>
                <a:latin typeface="Arial" pitchFamily="34" charset="0"/>
                <a:cs typeface="Arial" pitchFamily="34" charset="0"/>
              </a:rPr>
              <a:t> durante </a:t>
            </a:r>
            <a:r>
              <a:rPr lang="pt-BR" sz="1400" dirty="0" err="1">
                <a:solidFill>
                  <a:schemeClr val="bg1"/>
                </a:solidFill>
                <a:latin typeface="Arial" pitchFamily="34" charset="0"/>
                <a:cs typeface="Arial" pitchFamily="34" charset="0"/>
              </a:rPr>
              <a:t>el</a:t>
            </a:r>
            <a:r>
              <a:rPr lang="pt-BR" sz="1400" dirty="0">
                <a:solidFill>
                  <a:schemeClr val="bg1"/>
                </a:solidFill>
                <a:latin typeface="Arial" pitchFamily="34" charset="0"/>
                <a:cs typeface="Arial" pitchFamily="34" charset="0"/>
              </a:rPr>
              <a:t> </a:t>
            </a:r>
            <a:r>
              <a:rPr lang="pt-BR" sz="1400" i="1" dirty="0">
                <a:solidFill>
                  <a:schemeClr val="bg1"/>
                </a:solidFill>
                <a:latin typeface="Arial" pitchFamily="34" charset="0"/>
                <a:cs typeface="Arial" pitchFamily="34" charset="0"/>
              </a:rPr>
              <a:t>Circuit </a:t>
            </a:r>
            <a:r>
              <a:rPr lang="pt-BR" sz="1400" i="1" dirty="0" err="1">
                <a:solidFill>
                  <a:schemeClr val="bg1"/>
                </a:solidFill>
                <a:latin typeface="Arial" pitchFamily="34" charset="0"/>
                <a:cs typeface="Arial" pitchFamily="34" charset="0"/>
              </a:rPr>
              <a:t>Intercomarcal</a:t>
            </a:r>
            <a:r>
              <a:rPr lang="pt-BR" sz="1400" i="1" dirty="0">
                <a:solidFill>
                  <a:schemeClr val="bg1"/>
                </a:solidFill>
                <a:latin typeface="Arial" pitchFamily="34" charset="0"/>
                <a:cs typeface="Arial" pitchFamily="34" charset="0"/>
              </a:rPr>
              <a:t> </a:t>
            </a:r>
            <a:r>
              <a:rPr lang="pt-BR" sz="1400" dirty="0">
                <a:solidFill>
                  <a:schemeClr val="bg1"/>
                </a:solidFill>
                <a:latin typeface="Arial" pitchFamily="34" charset="0"/>
                <a:cs typeface="Arial" pitchFamily="34" charset="0"/>
              </a:rPr>
              <a:t>2021. Foto: Ulisses Ortiz</a:t>
            </a:r>
            <a:endParaRPr lang="es-ES" sz="1400" dirty="0">
              <a:solidFill>
                <a:schemeClr val="bg1"/>
              </a:solidFill>
              <a:latin typeface="Arial" pitchFamily="34" charset="0"/>
              <a:cs typeface="Arial" pitchFamily="34" charset="0"/>
            </a:endParaRPr>
          </a:p>
        </p:txBody>
      </p:sp>
      <p:pic>
        <p:nvPicPr>
          <p:cNvPr id="20" name="Imagen 19">
            <a:extLst>
              <a:ext uri="{FF2B5EF4-FFF2-40B4-BE49-F238E27FC236}">
                <a16:creationId xmlns:a16="http://schemas.microsoft.com/office/drawing/2014/main" id="{6D8448CC-7F91-C841-9CCF-D793D54FE5E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57265" y="34852122"/>
            <a:ext cx="4936598" cy="1001085"/>
          </a:xfrm>
          <a:prstGeom prst="rect">
            <a:avLst/>
          </a:prstGeom>
        </p:spPr>
      </p:pic>
      <p:pic>
        <p:nvPicPr>
          <p:cNvPr id="2" name="Imagen 2">
            <a:extLst>
              <a:ext uri="{FF2B5EF4-FFF2-40B4-BE49-F238E27FC236}">
                <a16:creationId xmlns:a16="http://schemas.microsoft.com/office/drawing/2014/main" id="{8A1D95E4-D4A4-6ED2-2A2C-C0DA198A2CB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514343" y="32019578"/>
            <a:ext cx="3847906" cy="1831343"/>
          </a:xfrm>
          <a:prstGeom prst="rect">
            <a:avLst/>
          </a:prstGeom>
          <a:noFill/>
          <a:ln>
            <a:noFill/>
          </a:ln>
        </p:spPr>
      </p:pic>
      <p:sp>
        <p:nvSpPr>
          <p:cNvPr id="5" name="7 Rectángulo">
            <a:extLst>
              <a:ext uri="{FF2B5EF4-FFF2-40B4-BE49-F238E27FC236}">
                <a16:creationId xmlns:a16="http://schemas.microsoft.com/office/drawing/2014/main" id="{68FEF79C-DC55-113E-8F5D-8ED4FC922241}"/>
              </a:ext>
            </a:extLst>
          </p:cNvPr>
          <p:cNvSpPr/>
          <p:nvPr/>
        </p:nvSpPr>
        <p:spPr>
          <a:xfrm>
            <a:off x="512615" y="12797950"/>
            <a:ext cx="12296756" cy="695659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2947" tIns="56473" rIns="112947" bIns="56473" rtlCol="0" anchor="ctr"/>
          <a:lstStyle/>
          <a:p>
            <a:endParaRPr lang="es-ES" sz="3600" b="1" dirty="0">
              <a:latin typeface="Arial" panose="020B0604020202020204" pitchFamily="34" charset="0"/>
              <a:cs typeface="Arial" panose="020B0604020202020204" pitchFamily="34" charset="0"/>
            </a:endParaRPr>
          </a:p>
        </p:txBody>
      </p:sp>
      <p:sp>
        <p:nvSpPr>
          <p:cNvPr id="6" name="7 Rectángulo">
            <a:extLst>
              <a:ext uri="{FF2B5EF4-FFF2-40B4-BE49-F238E27FC236}">
                <a16:creationId xmlns:a16="http://schemas.microsoft.com/office/drawing/2014/main" id="{B2601517-BA0C-BEEB-BD68-00A37B39598A}"/>
              </a:ext>
            </a:extLst>
          </p:cNvPr>
          <p:cNvSpPr/>
          <p:nvPr/>
        </p:nvSpPr>
        <p:spPr>
          <a:xfrm>
            <a:off x="518273" y="11931363"/>
            <a:ext cx="12291100" cy="863776"/>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2947" tIns="56473" rIns="112947" bIns="56473" rtlCol="0" anchor="ctr"/>
          <a:lstStyle/>
          <a:p>
            <a:r>
              <a:rPr lang="es-ES" sz="3600" b="1" dirty="0">
                <a:latin typeface="Arial" panose="020B0604020202020204" pitchFamily="34" charset="0"/>
                <a:cs typeface="Arial" panose="020B0604020202020204" pitchFamily="34" charset="0"/>
              </a:rPr>
              <a:t>¿Cómo se juega?</a:t>
            </a:r>
          </a:p>
        </p:txBody>
      </p:sp>
      <p:sp>
        <p:nvSpPr>
          <p:cNvPr id="7" name="12 CuadroTexto">
            <a:extLst>
              <a:ext uri="{FF2B5EF4-FFF2-40B4-BE49-F238E27FC236}">
                <a16:creationId xmlns:a16="http://schemas.microsoft.com/office/drawing/2014/main" id="{529E0F29-B47E-82B4-97B3-677D76305E57}"/>
              </a:ext>
            </a:extLst>
          </p:cNvPr>
          <p:cNvSpPr txBox="1"/>
          <p:nvPr/>
        </p:nvSpPr>
        <p:spPr>
          <a:xfrm>
            <a:off x="686133" y="13020028"/>
            <a:ext cx="11115550" cy="6863407"/>
          </a:xfrm>
          <a:prstGeom prst="rect">
            <a:avLst/>
          </a:prstGeom>
          <a:noFill/>
        </p:spPr>
        <p:txBody>
          <a:bodyPr wrap="square" lIns="91431" tIns="45715" rIns="91431" bIns="45715" rtlCol="0">
            <a:spAutoFit/>
          </a:bodyPr>
          <a:lstStyle/>
          <a:p>
            <a:pPr algn="just"/>
            <a:r>
              <a:rPr lang="es-ES" sz="2000" dirty="0">
                <a:latin typeface="Arial" pitchFamily="34" charset="0"/>
                <a:cs typeface="Arial" pitchFamily="34" charset="0"/>
              </a:rPr>
              <a:t>A </a:t>
            </a:r>
            <a:r>
              <a:rPr lang="es-ES" sz="2000" dirty="0" err="1">
                <a:latin typeface="Arial" pitchFamily="34" charset="0"/>
                <a:cs typeface="Arial" pitchFamily="34" charset="0"/>
              </a:rPr>
              <a:t>màdel</a:t>
            </a:r>
            <a:r>
              <a:rPr lang="es-ES" sz="2000" dirty="0">
                <a:latin typeface="Arial" pitchFamily="34" charset="0"/>
                <a:cs typeface="Arial" pitchFamily="34" charset="0"/>
              </a:rPr>
              <a:t> se juega por parejas en una pista estándar de pádel, de 10 metros de ancho por 20 de longitud, dividida transversalmente por una red de 0,88m de altura y rodeada por paredes en los fondos y en los extremos de los laterales y una reja metálica a lo largo de todo el perímetro. Pero  también se puede jugar de manera individual, utilizando solo la mitad de la pista o en las pistas individuales de 20x6m. </a:t>
            </a:r>
          </a:p>
          <a:p>
            <a:pPr algn="just"/>
            <a:endParaRPr lang="es-ES" sz="2000" dirty="0">
              <a:latin typeface="Arial" pitchFamily="34" charset="0"/>
              <a:cs typeface="Arial" pitchFamily="34" charset="0"/>
            </a:endParaRPr>
          </a:p>
          <a:p>
            <a:pPr algn="just"/>
            <a:r>
              <a:rPr lang="es-ES" sz="2000" dirty="0">
                <a:latin typeface="Arial" pitchFamily="34" charset="0"/>
                <a:cs typeface="Arial" pitchFamily="34" charset="0"/>
              </a:rPr>
              <a:t>El objetivo del juego es golpear la pelota con la mano al aire o tras el primer bote, para hacerla pasar por encima de la red, y que el equipo adversario no pueda devolverla. La pelota idónea es la pelota oficial de </a:t>
            </a:r>
            <a:r>
              <a:rPr lang="es-ES" sz="2000" dirty="0" err="1">
                <a:latin typeface="Arial" pitchFamily="34" charset="0"/>
                <a:cs typeface="Arial" pitchFamily="34" charset="0"/>
              </a:rPr>
              <a:t>màdel</a:t>
            </a:r>
            <a:r>
              <a:rPr lang="es-ES" sz="2000" dirty="0">
                <a:latin typeface="Arial" pitchFamily="34" charset="0"/>
                <a:cs typeface="Arial" pitchFamily="34" charset="0"/>
              </a:rPr>
              <a:t>, elaborada artesanalmente y diseñada específicamente para el juego, blanda, para no tener que usar protecciones para la mano, de color blanco, un peso de 40g, un diámetro de 5,6cm y con un bote ligeramente menor que el de la pelota de pádel.</a:t>
            </a:r>
          </a:p>
          <a:p>
            <a:pPr algn="just"/>
            <a:endParaRPr lang="es-ES" sz="2000" dirty="0">
              <a:latin typeface="Arial" pitchFamily="34" charset="0"/>
              <a:cs typeface="Arial" pitchFamily="34" charset="0"/>
            </a:endParaRPr>
          </a:p>
          <a:p>
            <a:pPr algn="just"/>
            <a:r>
              <a:rPr lang="es-ES" sz="2000" dirty="0">
                <a:latin typeface="Arial" pitchFamily="34" charset="0"/>
                <a:cs typeface="Arial" pitchFamily="34" charset="0"/>
              </a:rPr>
              <a:t>En su reglamento oficial (www.madelpilota.com), la norma más característica es el saque, que se realiza con la mano no dominante de cada jugador o jugadora después de botar la pelota. Un equipo gana un partido cuando llega a 10 juegos, aunque puede variar el número según la normativa de cada competición, y cada juego está compuesto por 4 puntos o «</a:t>
            </a:r>
            <a:r>
              <a:rPr lang="es-ES" sz="2000" dirty="0" err="1">
                <a:latin typeface="Arial" pitchFamily="34" charset="0"/>
                <a:cs typeface="Arial" pitchFamily="34" charset="0"/>
              </a:rPr>
              <a:t>quinzes</a:t>
            </a:r>
            <a:r>
              <a:rPr lang="es-ES" sz="2000" dirty="0">
                <a:latin typeface="Arial" pitchFamily="34" charset="0"/>
                <a:cs typeface="Arial" pitchFamily="34" charset="0"/>
              </a:rPr>
              <a:t>», 15, 30, «Val» o 40 y «</a:t>
            </a:r>
            <a:r>
              <a:rPr lang="es-ES" sz="2000" dirty="0" err="1">
                <a:latin typeface="Arial" pitchFamily="34" charset="0"/>
                <a:cs typeface="Arial" pitchFamily="34" charset="0"/>
              </a:rPr>
              <a:t>Joc</a:t>
            </a:r>
            <a:r>
              <a:rPr lang="es-ES" sz="2000" dirty="0">
                <a:latin typeface="Arial" pitchFamily="34" charset="0"/>
                <a:cs typeface="Arial" pitchFamily="34" charset="0"/>
              </a:rPr>
              <a:t>» (</a:t>
            </a:r>
            <a:r>
              <a:rPr lang="es-ES" sz="2000" dirty="0" err="1">
                <a:latin typeface="Arial" pitchFamily="34" charset="0"/>
                <a:cs typeface="Arial" pitchFamily="34" charset="0"/>
              </a:rPr>
              <a:t>Sentandreu</a:t>
            </a:r>
            <a:r>
              <a:rPr lang="es-ES" sz="2000" dirty="0">
                <a:latin typeface="Arial" pitchFamily="34" charset="0"/>
                <a:cs typeface="Arial" pitchFamily="34" charset="0"/>
              </a:rPr>
              <a:t>, 2016).</a:t>
            </a:r>
          </a:p>
          <a:p>
            <a:pPr algn="just"/>
            <a:r>
              <a:rPr lang="es-ES" sz="2000" dirty="0">
                <a:latin typeface="Arial" pitchFamily="34" charset="0"/>
                <a:cs typeface="Arial" pitchFamily="34" charset="0"/>
              </a:rPr>
              <a:t> </a:t>
            </a:r>
          </a:p>
          <a:p>
            <a:pPr algn="just"/>
            <a:endParaRPr lang="es-ES" sz="2000" dirty="0">
              <a:latin typeface="Arial" pitchFamily="34" charset="0"/>
              <a:cs typeface="Arial" pitchFamily="34" charset="0"/>
            </a:endParaRPr>
          </a:p>
          <a:p>
            <a:pPr algn="just"/>
            <a:r>
              <a:rPr lang="es-ES" sz="2000" dirty="0">
                <a:latin typeface="Arial" pitchFamily="34" charset="0"/>
                <a:cs typeface="Arial" pitchFamily="34" charset="0"/>
              </a:rPr>
              <a:t> </a:t>
            </a:r>
          </a:p>
          <a:p>
            <a:pPr algn="just"/>
            <a:endParaRPr lang="es-ES" sz="2000" dirty="0">
              <a:latin typeface="Arial" pitchFamily="34" charset="0"/>
              <a:cs typeface="Arial" pitchFamily="34" charset="0"/>
            </a:endParaRPr>
          </a:p>
          <a:p>
            <a:pPr algn="just"/>
            <a:endParaRPr lang="es-ES" sz="2000" dirty="0">
              <a:latin typeface="Arial" pitchFamily="34" charset="0"/>
              <a:cs typeface="Arial" pitchFamily="34" charset="0"/>
            </a:endParaRPr>
          </a:p>
        </p:txBody>
      </p:sp>
      <p:sp>
        <p:nvSpPr>
          <p:cNvPr id="8" name="7 Rectángulo">
            <a:extLst>
              <a:ext uri="{FF2B5EF4-FFF2-40B4-BE49-F238E27FC236}">
                <a16:creationId xmlns:a16="http://schemas.microsoft.com/office/drawing/2014/main" id="{2D8729B2-8982-A9B5-3AC5-04510D517141}"/>
              </a:ext>
            </a:extLst>
          </p:cNvPr>
          <p:cNvSpPr/>
          <p:nvPr/>
        </p:nvSpPr>
        <p:spPr>
          <a:xfrm>
            <a:off x="6514898" y="20615893"/>
            <a:ext cx="12393777" cy="639658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2947" tIns="56473" rIns="112947" bIns="56473" rtlCol="0" anchor="ctr"/>
          <a:lstStyle/>
          <a:p>
            <a:endParaRPr lang="es-ES" sz="3600" b="1" dirty="0">
              <a:latin typeface="Arial" panose="020B0604020202020204" pitchFamily="34" charset="0"/>
              <a:cs typeface="Arial" panose="020B0604020202020204" pitchFamily="34" charset="0"/>
            </a:endParaRPr>
          </a:p>
        </p:txBody>
      </p:sp>
      <p:sp>
        <p:nvSpPr>
          <p:cNvPr id="9" name="7 Rectángulo">
            <a:extLst>
              <a:ext uri="{FF2B5EF4-FFF2-40B4-BE49-F238E27FC236}">
                <a16:creationId xmlns:a16="http://schemas.microsoft.com/office/drawing/2014/main" id="{53422243-E687-2B2C-1309-5F50203DDE03}"/>
              </a:ext>
            </a:extLst>
          </p:cNvPr>
          <p:cNvSpPr/>
          <p:nvPr/>
        </p:nvSpPr>
        <p:spPr>
          <a:xfrm>
            <a:off x="6514899" y="19753728"/>
            <a:ext cx="12369363" cy="863776"/>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2947" tIns="56473" rIns="112947" bIns="56473" rtlCol="0" anchor="ctr"/>
          <a:lstStyle/>
          <a:p>
            <a:r>
              <a:rPr lang="es-ES" sz="3600" b="1" dirty="0">
                <a:latin typeface="Arial" panose="020B0604020202020204" pitchFamily="34" charset="0"/>
                <a:cs typeface="Arial" panose="020B0604020202020204" pitchFamily="34" charset="0"/>
              </a:rPr>
              <a:t>Capacidades y potencialidades</a:t>
            </a:r>
          </a:p>
        </p:txBody>
      </p:sp>
      <p:sp>
        <p:nvSpPr>
          <p:cNvPr id="10" name="12 CuadroTexto">
            <a:extLst>
              <a:ext uri="{FF2B5EF4-FFF2-40B4-BE49-F238E27FC236}">
                <a16:creationId xmlns:a16="http://schemas.microsoft.com/office/drawing/2014/main" id="{FC54BD1D-AEA8-8EB1-747D-B89DBB1CF60A}"/>
              </a:ext>
            </a:extLst>
          </p:cNvPr>
          <p:cNvSpPr txBox="1"/>
          <p:nvPr/>
        </p:nvSpPr>
        <p:spPr>
          <a:xfrm>
            <a:off x="6688416" y="20842393"/>
            <a:ext cx="11115550" cy="5940078"/>
          </a:xfrm>
          <a:prstGeom prst="rect">
            <a:avLst/>
          </a:prstGeom>
          <a:noFill/>
        </p:spPr>
        <p:txBody>
          <a:bodyPr wrap="square" lIns="91431" tIns="45715" rIns="91431" bIns="45715" rtlCol="0">
            <a:spAutoFit/>
          </a:bodyPr>
          <a:lstStyle/>
          <a:p>
            <a:pPr algn="just"/>
            <a:r>
              <a:rPr lang="es-ES" sz="2000" dirty="0">
                <a:latin typeface="Arial" pitchFamily="34" charset="0"/>
                <a:cs typeface="Arial" pitchFamily="34" charset="0"/>
              </a:rPr>
              <a:t>. Es un deporte muy completo, ya que fomenta todas las cualidades físicas. Trabaja tanto el tren superior como el inferior; y también la lateralidad, dado que los golpes se pueden realizar con las dos manos. </a:t>
            </a:r>
          </a:p>
          <a:p>
            <a:pPr algn="just"/>
            <a:r>
              <a:rPr lang="es-ES" sz="2000" dirty="0">
                <a:latin typeface="Arial" pitchFamily="34" charset="0"/>
                <a:cs typeface="Arial" pitchFamily="34" charset="0"/>
              </a:rPr>
              <a:t>. Su alto componente lúdico hace que todos aquellos que se inician en él, lo vean no sólo como un deporte, sino también como una actividad recreativa.</a:t>
            </a:r>
          </a:p>
          <a:p>
            <a:pPr algn="just"/>
            <a:r>
              <a:rPr lang="es-ES" sz="2000" dirty="0">
                <a:latin typeface="Arial" pitchFamily="34" charset="0"/>
                <a:cs typeface="Arial" pitchFamily="34" charset="0"/>
              </a:rPr>
              <a:t>. Tiene un nivel de socialización muy alto, basado en el trato directo, la honestidad y el respeto al adversario. Valores que se fomentan e inculcan desde la iniciación deportiva.</a:t>
            </a:r>
          </a:p>
          <a:p>
            <a:pPr algn="just"/>
            <a:r>
              <a:rPr lang="es-ES" sz="2000" dirty="0">
                <a:latin typeface="Arial" pitchFamily="34" charset="0"/>
                <a:cs typeface="Arial" pitchFamily="34" charset="0"/>
              </a:rPr>
              <a:t>. Es una herramienta de promoción lingüística y cultural y cuenta con todo su léxico específico en valenciano.</a:t>
            </a:r>
          </a:p>
          <a:p>
            <a:pPr algn="just"/>
            <a:r>
              <a:rPr lang="es-ES" sz="2000" dirty="0">
                <a:latin typeface="Arial" pitchFamily="34" charset="0"/>
                <a:cs typeface="Arial" pitchFamily="34" charset="0"/>
              </a:rPr>
              <a:t>. Es una modalidad muy accesible, ya que no hace falta ningún implemento para jugar, simplemente una pelota y una de las numerosas pistas de pádel existentes.</a:t>
            </a:r>
          </a:p>
          <a:p>
            <a:pPr algn="just"/>
            <a:r>
              <a:rPr lang="es-ES" sz="2000" dirty="0">
                <a:latin typeface="Arial" pitchFamily="34" charset="0"/>
                <a:cs typeface="Arial" pitchFamily="34" charset="0"/>
              </a:rPr>
              <a:t>. El </a:t>
            </a:r>
            <a:r>
              <a:rPr lang="es-ES" sz="2000" dirty="0" err="1">
                <a:latin typeface="Arial" pitchFamily="34" charset="0"/>
                <a:cs typeface="Arial" pitchFamily="34" charset="0"/>
              </a:rPr>
              <a:t>màdel</a:t>
            </a:r>
            <a:r>
              <a:rPr lang="es-ES" sz="2000" dirty="0">
                <a:latin typeface="Arial" pitchFamily="34" charset="0"/>
                <a:cs typeface="Arial" pitchFamily="34" charset="0"/>
              </a:rPr>
              <a:t> no diferencia las categorías por sexos, incentivando la participación de equipos mixtos. Además, la simplicidad de la práctica favorece la participación de personas con diversidad funcional, fomentando así la inclusión social mediante la práctica deportiva (</a:t>
            </a:r>
            <a:r>
              <a:rPr lang="es-ES" sz="2000" dirty="0" err="1">
                <a:latin typeface="Arial" pitchFamily="34" charset="0"/>
                <a:cs typeface="Arial" pitchFamily="34" charset="0"/>
              </a:rPr>
              <a:t>Sentandreu</a:t>
            </a:r>
            <a:r>
              <a:rPr lang="es-ES" sz="2000" dirty="0">
                <a:latin typeface="Arial" pitchFamily="34" charset="0"/>
                <a:cs typeface="Arial" pitchFamily="34" charset="0"/>
              </a:rPr>
              <a:t> y Agulló, 2021).</a:t>
            </a:r>
          </a:p>
          <a:p>
            <a:pPr algn="just"/>
            <a:endParaRPr lang="es-ES" sz="2000" dirty="0">
              <a:latin typeface="Arial" pitchFamily="34" charset="0"/>
              <a:cs typeface="Arial" pitchFamily="34" charset="0"/>
            </a:endParaRPr>
          </a:p>
          <a:p>
            <a:pPr algn="just"/>
            <a:r>
              <a:rPr lang="es-ES" sz="2000" dirty="0">
                <a:latin typeface="Arial" pitchFamily="34" charset="0"/>
                <a:cs typeface="Arial" pitchFamily="34" charset="0"/>
              </a:rPr>
              <a:t>.En definitiva, el </a:t>
            </a:r>
            <a:r>
              <a:rPr lang="es-ES" sz="2000" dirty="0" err="1">
                <a:latin typeface="Arial" pitchFamily="34" charset="0"/>
                <a:cs typeface="Arial" pitchFamily="34" charset="0"/>
              </a:rPr>
              <a:t>màdel</a:t>
            </a:r>
            <a:r>
              <a:rPr lang="es-ES" sz="2000" dirty="0">
                <a:latin typeface="Arial" pitchFamily="34" charset="0"/>
                <a:cs typeface="Arial" pitchFamily="34" charset="0"/>
              </a:rPr>
              <a:t> es una valiosa iniciativa de promoción de la actividad física y del juego de pelota a mano.</a:t>
            </a:r>
          </a:p>
          <a:p>
            <a:pPr algn="just"/>
            <a:endParaRPr lang="es-ES" sz="2000" dirty="0">
              <a:latin typeface="Arial" pitchFamily="34" charset="0"/>
              <a:cs typeface="Arial" pitchFamily="34" charset="0"/>
            </a:endParaRPr>
          </a:p>
        </p:txBody>
      </p:sp>
      <p:sp>
        <p:nvSpPr>
          <p:cNvPr id="22" name="7 Rectángulo">
            <a:extLst>
              <a:ext uri="{FF2B5EF4-FFF2-40B4-BE49-F238E27FC236}">
                <a16:creationId xmlns:a16="http://schemas.microsoft.com/office/drawing/2014/main" id="{E3BAA7C0-2FA3-F9AD-D773-D7C790EC87DD}"/>
              </a:ext>
            </a:extLst>
          </p:cNvPr>
          <p:cNvSpPr/>
          <p:nvPr/>
        </p:nvSpPr>
        <p:spPr>
          <a:xfrm>
            <a:off x="12809373" y="5339390"/>
            <a:ext cx="11886822" cy="659168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2947" tIns="56473" rIns="112947" bIns="56473" rtlCol="0" anchor="ctr"/>
          <a:lstStyle/>
          <a:p>
            <a:endParaRPr lang="es-ES" sz="3600" b="1" dirty="0">
              <a:latin typeface="Arial" panose="020B0604020202020204" pitchFamily="34" charset="0"/>
              <a:cs typeface="Arial" panose="020B0604020202020204" pitchFamily="34" charset="0"/>
            </a:endParaRPr>
          </a:p>
        </p:txBody>
      </p:sp>
      <p:sp>
        <p:nvSpPr>
          <p:cNvPr id="23" name="7 Rectángulo">
            <a:extLst>
              <a:ext uri="{FF2B5EF4-FFF2-40B4-BE49-F238E27FC236}">
                <a16:creationId xmlns:a16="http://schemas.microsoft.com/office/drawing/2014/main" id="{194F5633-453E-0250-9D67-8E01BF5E7E23}"/>
              </a:ext>
            </a:extLst>
          </p:cNvPr>
          <p:cNvSpPr/>
          <p:nvPr/>
        </p:nvSpPr>
        <p:spPr>
          <a:xfrm>
            <a:off x="12809373" y="5187864"/>
            <a:ext cx="11886822" cy="85587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2947" tIns="56473" rIns="112947" bIns="56473" rtlCol="0" anchor="ctr"/>
          <a:lstStyle/>
          <a:p>
            <a:r>
              <a:rPr lang="es-ES" sz="3600" b="1" dirty="0">
                <a:latin typeface="Arial" panose="020B0604020202020204" pitchFamily="34" charset="0"/>
                <a:cs typeface="Arial" panose="020B0604020202020204" pitchFamily="34" charset="0"/>
              </a:rPr>
              <a:t>¿Qué es el </a:t>
            </a:r>
            <a:r>
              <a:rPr lang="es-ES" sz="3600" b="1" dirty="0" err="1">
                <a:latin typeface="Arial" panose="020B0604020202020204" pitchFamily="34" charset="0"/>
                <a:cs typeface="Arial" panose="020B0604020202020204" pitchFamily="34" charset="0"/>
              </a:rPr>
              <a:t>màdel</a:t>
            </a:r>
            <a:r>
              <a:rPr lang="es-ES" sz="3600" b="1" dirty="0">
                <a:latin typeface="Arial" panose="020B0604020202020204" pitchFamily="34" charset="0"/>
                <a:cs typeface="Arial" panose="020B0604020202020204" pitchFamily="34" charset="0"/>
              </a:rPr>
              <a:t>?</a:t>
            </a:r>
          </a:p>
        </p:txBody>
      </p:sp>
      <p:sp>
        <p:nvSpPr>
          <p:cNvPr id="24" name="12 CuadroTexto">
            <a:extLst>
              <a:ext uri="{FF2B5EF4-FFF2-40B4-BE49-F238E27FC236}">
                <a16:creationId xmlns:a16="http://schemas.microsoft.com/office/drawing/2014/main" id="{190DEF34-8038-5338-E24B-A2EF6012B953}"/>
              </a:ext>
            </a:extLst>
          </p:cNvPr>
          <p:cNvSpPr txBox="1"/>
          <p:nvPr/>
        </p:nvSpPr>
        <p:spPr>
          <a:xfrm>
            <a:off x="12955813" y="6289140"/>
            <a:ext cx="11115550" cy="5632301"/>
          </a:xfrm>
          <a:prstGeom prst="rect">
            <a:avLst/>
          </a:prstGeom>
          <a:noFill/>
        </p:spPr>
        <p:txBody>
          <a:bodyPr wrap="square" lIns="91431" tIns="45715" rIns="91431" bIns="45715" rtlCol="0">
            <a:spAutoFit/>
          </a:bodyPr>
          <a:lstStyle/>
          <a:p>
            <a:pPr algn="just"/>
            <a:r>
              <a:rPr lang="es-ES" sz="2000" dirty="0">
                <a:latin typeface="Arial" pitchFamily="34" charset="0"/>
                <a:cs typeface="Arial" pitchFamily="34" charset="0"/>
              </a:rPr>
              <a:t>El </a:t>
            </a:r>
            <a:r>
              <a:rPr lang="es-ES" sz="2000" dirty="0" err="1">
                <a:latin typeface="Arial" pitchFamily="34" charset="0"/>
                <a:cs typeface="Arial" pitchFamily="34" charset="0"/>
              </a:rPr>
              <a:t>màdel</a:t>
            </a:r>
            <a:r>
              <a:rPr lang="es-ES" sz="2000" dirty="0">
                <a:latin typeface="Arial" pitchFamily="34" charset="0"/>
                <a:cs typeface="Arial" pitchFamily="34" charset="0"/>
              </a:rPr>
              <a:t> es nueva modalidad deportiva nacida en 2013 en la comarca de la Ribera Alta, País </a:t>
            </a:r>
            <a:r>
              <a:rPr lang="es-ES" sz="2000" dirty="0" err="1">
                <a:latin typeface="Arial" pitchFamily="34" charset="0"/>
                <a:cs typeface="Arial" pitchFamily="34" charset="0"/>
              </a:rPr>
              <a:t>Valencià</a:t>
            </a:r>
            <a:r>
              <a:rPr lang="es-ES" sz="2000" dirty="0">
                <a:latin typeface="Arial" pitchFamily="34" charset="0"/>
                <a:cs typeface="Arial" pitchFamily="34" charset="0"/>
              </a:rPr>
              <a:t>, ante la oportunidad de aprovechar las numerosas pistas de pádel para la práctica de la pelota a mano.</a:t>
            </a:r>
          </a:p>
          <a:p>
            <a:pPr algn="just"/>
            <a:endParaRPr lang="es-ES" sz="2000" dirty="0">
              <a:latin typeface="Arial" pitchFamily="34" charset="0"/>
              <a:cs typeface="Arial" pitchFamily="34" charset="0"/>
            </a:endParaRPr>
          </a:p>
          <a:p>
            <a:pPr algn="just"/>
            <a:r>
              <a:rPr lang="es-ES" sz="2000" dirty="0">
                <a:latin typeface="Arial" pitchFamily="34" charset="0"/>
                <a:cs typeface="Arial" pitchFamily="34" charset="0"/>
              </a:rPr>
              <a:t>La afición creció con fuerza gracias a la acogida recibida por los aficionados a la pelota y otros nuevos practicantes, que ven en él una interesante herramienta para iniciarse en la práctica de la pelota a mano gracias a su sencillez de reglamento, material e instalaciones que facilitan su aprendizaje (</a:t>
            </a:r>
            <a:r>
              <a:rPr lang="es-ES" sz="2000" dirty="0" err="1">
                <a:latin typeface="Arial" pitchFamily="34" charset="0"/>
                <a:cs typeface="Arial" pitchFamily="34" charset="0"/>
              </a:rPr>
              <a:t>Sentandreu,R</a:t>
            </a:r>
            <a:r>
              <a:rPr lang="es-ES" sz="2000" dirty="0">
                <a:latin typeface="Arial" pitchFamily="34" charset="0"/>
                <a:cs typeface="Arial" pitchFamily="34" charset="0"/>
              </a:rPr>
              <a:t> y </a:t>
            </a:r>
            <a:r>
              <a:rPr lang="es-ES" sz="2000" dirty="0" err="1">
                <a:latin typeface="Arial" pitchFamily="34" charset="0"/>
                <a:cs typeface="Arial" pitchFamily="34" charset="0"/>
              </a:rPr>
              <a:t>Sentandreu,G</a:t>
            </a:r>
            <a:r>
              <a:rPr lang="es-ES" sz="2000" dirty="0">
                <a:latin typeface="Arial" pitchFamily="34" charset="0"/>
                <a:cs typeface="Arial" pitchFamily="34" charset="0"/>
              </a:rPr>
              <a:t>, 2019).</a:t>
            </a:r>
          </a:p>
          <a:p>
            <a:pPr algn="just"/>
            <a:endParaRPr lang="es-ES" sz="2000" dirty="0">
              <a:latin typeface="Arial" pitchFamily="34" charset="0"/>
              <a:cs typeface="Arial" pitchFamily="34" charset="0"/>
            </a:endParaRPr>
          </a:p>
          <a:p>
            <a:pPr algn="just"/>
            <a:r>
              <a:rPr lang="es-ES" sz="2000" dirty="0">
                <a:latin typeface="Arial" pitchFamily="34" charset="0"/>
                <a:cs typeface="Arial" pitchFamily="34" charset="0"/>
              </a:rPr>
              <a:t>Des de 2013 hasta la actualidad se han realizado numerosos torneos, talleres y gran variedad de actividades de promoción para todos los públicos, dentro y fuera del territorio valenciano con gran aceptación. La competición de referencia fue el </a:t>
            </a:r>
            <a:r>
              <a:rPr lang="es-ES" sz="2000" i="1" dirty="0" err="1">
                <a:latin typeface="Arial" pitchFamily="34" charset="0"/>
                <a:cs typeface="Arial" pitchFamily="34" charset="0"/>
              </a:rPr>
              <a:t>Circuit</a:t>
            </a:r>
            <a:r>
              <a:rPr lang="es-ES" sz="2000" i="1" dirty="0">
                <a:latin typeface="Arial" pitchFamily="34" charset="0"/>
                <a:cs typeface="Arial" pitchFamily="34" charset="0"/>
              </a:rPr>
              <a:t> </a:t>
            </a:r>
            <a:r>
              <a:rPr lang="es-ES" sz="2000" i="1" dirty="0" err="1">
                <a:latin typeface="Arial" pitchFamily="34" charset="0"/>
                <a:cs typeface="Arial" pitchFamily="34" charset="0"/>
              </a:rPr>
              <a:t>Intercomarcal</a:t>
            </a:r>
            <a:r>
              <a:rPr lang="es-ES" sz="2000" i="1" dirty="0">
                <a:latin typeface="Arial" pitchFamily="34" charset="0"/>
                <a:cs typeface="Arial" pitchFamily="34" charset="0"/>
              </a:rPr>
              <a:t> de </a:t>
            </a:r>
            <a:r>
              <a:rPr lang="es-ES" sz="2000" i="1" dirty="0" err="1">
                <a:latin typeface="Arial" pitchFamily="34" charset="0"/>
                <a:cs typeface="Arial" pitchFamily="34" charset="0"/>
              </a:rPr>
              <a:t>Màdel</a:t>
            </a:r>
            <a:r>
              <a:rPr lang="es-ES" sz="2000" dirty="0">
                <a:latin typeface="Arial" pitchFamily="34" charset="0"/>
                <a:cs typeface="Arial" pitchFamily="34" charset="0"/>
              </a:rPr>
              <a:t>, el </a:t>
            </a:r>
            <a:r>
              <a:rPr lang="es-ES" sz="2000" dirty="0" err="1">
                <a:latin typeface="Arial" pitchFamily="34" charset="0"/>
                <a:cs typeface="Arial" pitchFamily="34" charset="0"/>
              </a:rPr>
              <a:t>qual</a:t>
            </a:r>
            <a:r>
              <a:rPr lang="es-ES" sz="2000" dirty="0">
                <a:latin typeface="Arial" pitchFamily="34" charset="0"/>
                <a:cs typeface="Arial" pitchFamily="34" charset="0"/>
              </a:rPr>
              <a:t> se disputó en 6 ediciones consecutivas de 2017 a 2022 y viajó por gran parte de las comarcas valencianas. </a:t>
            </a:r>
          </a:p>
          <a:p>
            <a:pPr algn="just"/>
            <a:endParaRPr lang="es-ES" sz="2000" dirty="0">
              <a:latin typeface="Arial" pitchFamily="34" charset="0"/>
              <a:cs typeface="Arial" pitchFamily="34" charset="0"/>
            </a:endParaRPr>
          </a:p>
          <a:p>
            <a:pPr algn="just"/>
            <a:r>
              <a:rPr lang="es-ES" sz="2000" dirty="0">
                <a:latin typeface="Arial" pitchFamily="34" charset="0"/>
                <a:cs typeface="Arial" pitchFamily="34" charset="0"/>
              </a:rPr>
              <a:t>Des de 2022 el </a:t>
            </a:r>
            <a:r>
              <a:rPr lang="es-ES" sz="2000" dirty="0" err="1">
                <a:latin typeface="Arial" pitchFamily="34" charset="0"/>
                <a:cs typeface="Arial" pitchFamily="34" charset="0"/>
              </a:rPr>
              <a:t>màdel</a:t>
            </a:r>
            <a:r>
              <a:rPr lang="es-ES" sz="2000" dirty="0">
                <a:latin typeface="Arial" pitchFamily="34" charset="0"/>
                <a:cs typeface="Arial" pitchFamily="34" charset="0"/>
              </a:rPr>
              <a:t> está reconocido como actividad física por la Generalitat Valenciana, y no ha cesado su actividad dentro y fuera del territorio valenciano, ante un futuro con numerosas posibilidades. </a:t>
            </a:r>
          </a:p>
        </p:txBody>
      </p:sp>
      <p:pic>
        <p:nvPicPr>
          <p:cNvPr id="25" name="Imagen 1">
            <a:extLst>
              <a:ext uri="{FF2B5EF4-FFF2-40B4-BE49-F238E27FC236}">
                <a16:creationId xmlns:a16="http://schemas.microsoft.com/office/drawing/2014/main" id="{BB74AA6D-6C35-0F14-2648-54900D0A93EA}"/>
              </a:ext>
            </a:extLst>
          </p:cNvPr>
          <p:cNvPicPr>
            <a:picLocks noChangeAspect="1"/>
          </p:cNvPicPr>
          <p:nvPr/>
        </p:nvPicPr>
        <p:blipFill>
          <a:blip r:embed="rId10"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2938062" y="12022160"/>
            <a:ext cx="5901047" cy="4080724"/>
          </a:xfrm>
          <a:prstGeom prst="rect">
            <a:avLst/>
          </a:prstGeom>
          <a:noFill/>
          <a:ln>
            <a:noFill/>
          </a:ln>
        </p:spPr>
      </p:pic>
      <p:pic>
        <p:nvPicPr>
          <p:cNvPr id="37" name="Imatge 36">
            <a:extLst>
              <a:ext uri="{FF2B5EF4-FFF2-40B4-BE49-F238E27FC236}">
                <a16:creationId xmlns:a16="http://schemas.microsoft.com/office/drawing/2014/main" id="{7BB50662-1FA9-25D6-9540-1061025811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426762" y="12040419"/>
            <a:ext cx="5258115" cy="7392780"/>
          </a:xfrm>
          <a:prstGeom prst="rect">
            <a:avLst/>
          </a:prstGeom>
        </p:spPr>
      </p:pic>
      <p:sp>
        <p:nvSpPr>
          <p:cNvPr id="45" name="7 Rectángulo">
            <a:extLst>
              <a:ext uri="{FF2B5EF4-FFF2-40B4-BE49-F238E27FC236}">
                <a16:creationId xmlns:a16="http://schemas.microsoft.com/office/drawing/2014/main" id="{725CCD23-14EE-811C-04F8-D23D5F402919}"/>
              </a:ext>
            </a:extLst>
          </p:cNvPr>
          <p:cNvSpPr/>
          <p:nvPr/>
        </p:nvSpPr>
        <p:spPr>
          <a:xfrm>
            <a:off x="518120" y="27015820"/>
            <a:ext cx="5996777" cy="677798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2947" tIns="56473" rIns="112947" bIns="56473" rtlCol="0" anchor="ctr"/>
          <a:lstStyle/>
          <a:p>
            <a:endParaRPr lang="es-ES" sz="3600" b="1" dirty="0">
              <a:latin typeface="Arial" panose="020B0604020202020204" pitchFamily="34" charset="0"/>
              <a:cs typeface="Arial" panose="020B0604020202020204" pitchFamily="34" charset="0"/>
            </a:endParaRPr>
          </a:p>
        </p:txBody>
      </p:sp>
      <p:sp>
        <p:nvSpPr>
          <p:cNvPr id="46" name="7 Rectángulo">
            <a:extLst>
              <a:ext uri="{FF2B5EF4-FFF2-40B4-BE49-F238E27FC236}">
                <a16:creationId xmlns:a16="http://schemas.microsoft.com/office/drawing/2014/main" id="{21A9A4D8-245D-26B0-4068-D4BB5A1D2DAB}"/>
              </a:ext>
            </a:extLst>
          </p:cNvPr>
          <p:cNvSpPr/>
          <p:nvPr/>
        </p:nvSpPr>
        <p:spPr>
          <a:xfrm>
            <a:off x="512194" y="26166370"/>
            <a:ext cx="6011880" cy="863776"/>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2947" tIns="56473" rIns="112947" bIns="56473" rtlCol="0" anchor="ctr"/>
          <a:lstStyle/>
          <a:p>
            <a:r>
              <a:rPr lang="es-ES" sz="3600" b="1" dirty="0">
                <a:latin typeface="Arial" panose="020B0604020202020204" pitchFamily="34" charset="0"/>
                <a:cs typeface="Arial" panose="020B0604020202020204" pitchFamily="34" charset="0"/>
              </a:rPr>
              <a:t>Bibliografía </a:t>
            </a:r>
          </a:p>
        </p:txBody>
      </p:sp>
      <p:sp>
        <p:nvSpPr>
          <p:cNvPr id="47" name="12 CuadroTexto">
            <a:extLst>
              <a:ext uri="{FF2B5EF4-FFF2-40B4-BE49-F238E27FC236}">
                <a16:creationId xmlns:a16="http://schemas.microsoft.com/office/drawing/2014/main" id="{A65A7CB7-37F3-3368-552A-A646A8810C81}"/>
              </a:ext>
            </a:extLst>
          </p:cNvPr>
          <p:cNvSpPr txBox="1"/>
          <p:nvPr/>
        </p:nvSpPr>
        <p:spPr>
          <a:xfrm>
            <a:off x="599407" y="27265860"/>
            <a:ext cx="5413100" cy="6494075"/>
          </a:xfrm>
          <a:prstGeom prst="rect">
            <a:avLst/>
          </a:prstGeom>
          <a:noFill/>
        </p:spPr>
        <p:txBody>
          <a:bodyPr wrap="square" lIns="91431" tIns="45715" rIns="91431" bIns="45715" rtlCol="0">
            <a:spAutoFit/>
          </a:bodyPr>
          <a:lstStyle/>
          <a:p>
            <a:pPr algn="just"/>
            <a:r>
              <a:rPr lang="es-ES" sz="1600" dirty="0">
                <a:latin typeface="Arial" pitchFamily="34" charset="0"/>
                <a:cs typeface="Arial" pitchFamily="34" charset="0"/>
              </a:rPr>
              <a:t>. </a:t>
            </a:r>
            <a:r>
              <a:rPr lang="es-ES" sz="1600" dirty="0" err="1">
                <a:latin typeface="Arial" pitchFamily="34" charset="0"/>
                <a:cs typeface="Arial" pitchFamily="34" charset="0"/>
              </a:rPr>
              <a:t>Sentandreu</a:t>
            </a:r>
            <a:r>
              <a:rPr lang="es-ES" sz="1600" dirty="0">
                <a:latin typeface="Arial" pitchFamily="34" charset="0"/>
                <a:cs typeface="Arial" pitchFamily="34" charset="0"/>
              </a:rPr>
              <a:t>, R. (2015). El </a:t>
            </a:r>
            <a:r>
              <a:rPr lang="es-ES" sz="1600" dirty="0" err="1">
                <a:latin typeface="Arial" pitchFamily="34" charset="0"/>
                <a:cs typeface="Arial" pitchFamily="34" charset="0"/>
              </a:rPr>
              <a:t>Màdel</a:t>
            </a:r>
            <a:r>
              <a:rPr lang="es-ES" sz="1600" dirty="0">
                <a:latin typeface="Arial" pitchFamily="34" charset="0"/>
                <a:cs typeface="Arial" pitchFamily="34" charset="0"/>
              </a:rPr>
              <a:t>. Un </a:t>
            </a:r>
            <a:r>
              <a:rPr lang="es-ES" sz="1600" dirty="0" err="1">
                <a:latin typeface="Arial" pitchFamily="34" charset="0"/>
                <a:cs typeface="Arial" pitchFamily="34" charset="0"/>
              </a:rPr>
              <a:t>Esport</a:t>
            </a:r>
            <a:r>
              <a:rPr lang="es-ES" sz="1600" dirty="0">
                <a:latin typeface="Arial" pitchFamily="34" charset="0"/>
                <a:cs typeface="Arial" pitchFamily="34" charset="0"/>
              </a:rPr>
              <a:t> </a:t>
            </a:r>
            <a:r>
              <a:rPr lang="es-ES" sz="1600" dirty="0" err="1">
                <a:latin typeface="Arial" pitchFamily="34" charset="0"/>
                <a:cs typeface="Arial" pitchFamily="34" charset="0"/>
              </a:rPr>
              <a:t>amb</a:t>
            </a:r>
            <a:r>
              <a:rPr lang="es-ES" sz="1600" dirty="0">
                <a:latin typeface="Arial" pitchFamily="34" charset="0"/>
                <a:cs typeface="Arial" pitchFamily="34" charset="0"/>
              </a:rPr>
              <a:t> gran </a:t>
            </a:r>
            <a:r>
              <a:rPr lang="es-ES" sz="1600" dirty="0" err="1">
                <a:latin typeface="Arial" pitchFamily="34" charset="0"/>
                <a:cs typeface="Arial" pitchFamily="34" charset="0"/>
              </a:rPr>
              <a:t>futur</a:t>
            </a:r>
            <a:r>
              <a:rPr lang="es-ES" sz="1600" dirty="0">
                <a:latin typeface="Arial" pitchFamily="34" charset="0"/>
                <a:cs typeface="Arial" pitchFamily="34" charset="0"/>
              </a:rPr>
              <a:t>. Revista </a:t>
            </a:r>
            <a:r>
              <a:rPr lang="es-ES" sz="1600" dirty="0" err="1">
                <a:latin typeface="Arial" pitchFamily="34" charset="0"/>
                <a:cs typeface="Arial" pitchFamily="34" charset="0"/>
              </a:rPr>
              <a:t>Fosbury</a:t>
            </a:r>
            <a:r>
              <a:rPr lang="es-ES" sz="1600" dirty="0">
                <a:latin typeface="Arial" pitchFamily="34" charset="0"/>
                <a:cs typeface="Arial" pitchFamily="34" charset="0"/>
              </a:rPr>
              <a:t>. </a:t>
            </a:r>
            <a:r>
              <a:rPr lang="es-ES" sz="1600" dirty="0" err="1">
                <a:latin typeface="Arial" pitchFamily="34" charset="0"/>
                <a:cs typeface="Arial" pitchFamily="34" charset="0"/>
              </a:rPr>
              <a:t>Recuperat</a:t>
            </a:r>
            <a:r>
              <a:rPr lang="es-ES" sz="1600" dirty="0">
                <a:latin typeface="Arial" pitchFamily="34" charset="0"/>
                <a:cs typeface="Arial" pitchFamily="34" charset="0"/>
              </a:rPr>
              <a:t> de: https://fosbury.cat/fosbudiary/madel/el-madel-un-esport-amb-gran-futur/ </a:t>
            </a:r>
          </a:p>
          <a:p>
            <a:pPr algn="just"/>
            <a:endParaRPr lang="es-ES" sz="1600" dirty="0">
              <a:latin typeface="Arial" pitchFamily="34" charset="0"/>
              <a:cs typeface="Arial" pitchFamily="34" charset="0"/>
            </a:endParaRPr>
          </a:p>
          <a:p>
            <a:pPr algn="just"/>
            <a:r>
              <a:rPr lang="es-ES" sz="1600" dirty="0">
                <a:latin typeface="Arial" pitchFamily="34" charset="0"/>
                <a:cs typeface="Arial" pitchFamily="34" charset="0"/>
              </a:rPr>
              <a:t>. </a:t>
            </a:r>
            <a:r>
              <a:rPr lang="es-ES" sz="1600" dirty="0" err="1">
                <a:latin typeface="Arial" pitchFamily="34" charset="0"/>
                <a:cs typeface="Arial" pitchFamily="34" charset="0"/>
              </a:rPr>
              <a:t>Sentandreu</a:t>
            </a:r>
            <a:r>
              <a:rPr lang="es-ES" sz="1600" dirty="0">
                <a:latin typeface="Arial" pitchFamily="34" charset="0"/>
                <a:cs typeface="Arial" pitchFamily="34" charset="0"/>
              </a:rPr>
              <a:t>, R (2016). </a:t>
            </a:r>
            <a:r>
              <a:rPr lang="es-ES" sz="1600" dirty="0" err="1">
                <a:latin typeface="Arial" pitchFamily="34" charset="0"/>
                <a:cs typeface="Arial" pitchFamily="34" charset="0"/>
              </a:rPr>
              <a:t>Màdel</a:t>
            </a:r>
            <a:r>
              <a:rPr lang="es-ES" sz="1600" dirty="0">
                <a:latin typeface="Arial" pitchFamily="34" charset="0"/>
                <a:cs typeface="Arial" pitchFamily="34" charset="0"/>
              </a:rPr>
              <a:t>. En J. </a:t>
            </a:r>
            <a:r>
              <a:rPr lang="es-ES" sz="1600" dirty="0" err="1">
                <a:latin typeface="Arial" pitchFamily="34" charset="0"/>
                <a:cs typeface="Arial" pitchFamily="34" charset="0"/>
              </a:rPr>
              <a:t>Remohí</a:t>
            </a:r>
            <a:r>
              <a:rPr lang="es-ES" sz="1600" dirty="0">
                <a:latin typeface="Arial" pitchFamily="34" charset="0"/>
                <a:cs typeface="Arial" pitchFamily="34" charset="0"/>
              </a:rPr>
              <a:t>, </a:t>
            </a:r>
            <a:r>
              <a:rPr lang="es-ES" sz="1600" dirty="0" err="1">
                <a:latin typeface="Arial" pitchFamily="34" charset="0"/>
                <a:cs typeface="Arial" pitchFamily="34" charset="0"/>
              </a:rPr>
              <a:t>Pàdel</a:t>
            </a:r>
            <a:r>
              <a:rPr lang="es-ES" sz="1600" dirty="0">
                <a:latin typeface="Arial" pitchFamily="34" charset="0"/>
                <a:cs typeface="Arial" pitchFamily="34" charset="0"/>
              </a:rPr>
              <a:t>. Lo Esencial. Nivel iniciación y medio (pp.300-301). València: Dato Variable SL. </a:t>
            </a:r>
          </a:p>
          <a:p>
            <a:pPr algn="just"/>
            <a:endParaRPr lang="es-ES" sz="1600" dirty="0">
              <a:latin typeface="Arial" pitchFamily="34" charset="0"/>
              <a:cs typeface="Arial" pitchFamily="34" charset="0"/>
            </a:endParaRPr>
          </a:p>
          <a:p>
            <a:pPr algn="just"/>
            <a:r>
              <a:rPr lang="es-ES" sz="1600" dirty="0">
                <a:latin typeface="Arial" pitchFamily="34" charset="0"/>
                <a:cs typeface="Arial" pitchFamily="34" charset="0"/>
              </a:rPr>
              <a:t>. </a:t>
            </a:r>
            <a:r>
              <a:rPr lang="es-ES" sz="1600" dirty="0" err="1">
                <a:latin typeface="Arial" pitchFamily="34" charset="0"/>
                <a:cs typeface="Arial" pitchFamily="34" charset="0"/>
              </a:rPr>
              <a:t>Sentandreu</a:t>
            </a:r>
            <a:r>
              <a:rPr lang="es-ES" sz="1600" dirty="0">
                <a:latin typeface="Arial" pitchFamily="34" charset="0"/>
                <a:cs typeface="Arial" pitchFamily="34" charset="0"/>
              </a:rPr>
              <a:t>, R., </a:t>
            </a:r>
            <a:r>
              <a:rPr lang="es-ES" sz="1600" dirty="0" err="1">
                <a:latin typeface="Arial" pitchFamily="34" charset="0"/>
                <a:cs typeface="Arial" pitchFamily="34" charset="0"/>
              </a:rPr>
              <a:t>Añó</a:t>
            </a:r>
            <a:r>
              <a:rPr lang="es-ES" sz="1600" dirty="0">
                <a:latin typeface="Arial" pitchFamily="34" charset="0"/>
                <a:cs typeface="Arial" pitchFamily="34" charset="0"/>
              </a:rPr>
              <a:t>, V., Giner, S. i Agulló, V. (2019). La pilota valenciana: Reptes per al </a:t>
            </a:r>
            <a:r>
              <a:rPr lang="es-ES" sz="1600" dirty="0" err="1">
                <a:latin typeface="Arial" pitchFamily="34" charset="0"/>
                <a:cs typeface="Arial" pitchFamily="34" charset="0"/>
              </a:rPr>
              <a:t>segle</a:t>
            </a:r>
            <a:r>
              <a:rPr lang="es-ES" sz="1600" dirty="0">
                <a:latin typeface="Arial" pitchFamily="34" charset="0"/>
                <a:cs typeface="Arial" pitchFamily="34" charset="0"/>
              </a:rPr>
              <a:t> XXI. València: </a:t>
            </a:r>
            <a:r>
              <a:rPr lang="es-ES" sz="1600" dirty="0" err="1">
                <a:latin typeface="Arial" pitchFamily="34" charset="0"/>
                <a:cs typeface="Arial" pitchFamily="34" charset="0"/>
              </a:rPr>
              <a:t>Càtedra</a:t>
            </a:r>
            <a:r>
              <a:rPr lang="es-ES" sz="1600" dirty="0">
                <a:latin typeface="Arial" pitchFamily="34" charset="0"/>
                <a:cs typeface="Arial" pitchFamily="34" charset="0"/>
              </a:rPr>
              <a:t> de la pilota valenciana.</a:t>
            </a:r>
          </a:p>
          <a:p>
            <a:pPr algn="just"/>
            <a:endParaRPr lang="es-ES" sz="1600" dirty="0">
              <a:latin typeface="Arial" pitchFamily="34" charset="0"/>
              <a:cs typeface="Arial" pitchFamily="34" charset="0"/>
            </a:endParaRPr>
          </a:p>
          <a:p>
            <a:pPr algn="just"/>
            <a:r>
              <a:rPr lang="es-ES" sz="1600" dirty="0">
                <a:latin typeface="Arial" pitchFamily="34" charset="0"/>
                <a:cs typeface="Arial" pitchFamily="34" charset="0"/>
              </a:rPr>
              <a:t>. </a:t>
            </a:r>
            <a:r>
              <a:rPr lang="es-ES" sz="1600" dirty="0" err="1">
                <a:latin typeface="Arial" pitchFamily="34" charset="0"/>
                <a:cs typeface="Arial" pitchFamily="34" charset="0"/>
              </a:rPr>
              <a:t>Sentandreu</a:t>
            </a:r>
            <a:r>
              <a:rPr lang="es-ES" sz="1600" dirty="0">
                <a:latin typeface="Arial" pitchFamily="34" charset="0"/>
                <a:cs typeface="Arial" pitchFamily="34" charset="0"/>
              </a:rPr>
              <a:t>, R., Agulló, V., </a:t>
            </a:r>
            <a:r>
              <a:rPr lang="es-ES" sz="1600" dirty="0" err="1">
                <a:latin typeface="Arial" pitchFamily="34" charset="0"/>
                <a:cs typeface="Arial" pitchFamily="34" charset="0"/>
              </a:rPr>
              <a:t>Sarasol</a:t>
            </a:r>
            <a:r>
              <a:rPr lang="es-ES" sz="1600" dirty="0">
                <a:latin typeface="Arial" pitchFamily="34" charset="0"/>
                <a:cs typeface="Arial" pitchFamily="34" charset="0"/>
              </a:rPr>
              <a:t>, D. (2020). </a:t>
            </a:r>
            <a:r>
              <a:rPr lang="es-ES" sz="1600" dirty="0" err="1">
                <a:latin typeface="Arial" pitchFamily="34" charset="0"/>
                <a:cs typeface="Arial" pitchFamily="34" charset="0"/>
              </a:rPr>
              <a:t>Anècdotes</a:t>
            </a:r>
            <a:r>
              <a:rPr lang="es-ES" sz="1600" dirty="0">
                <a:latin typeface="Arial" pitchFamily="34" charset="0"/>
                <a:cs typeface="Arial" pitchFamily="34" charset="0"/>
              </a:rPr>
              <a:t> i </a:t>
            </a:r>
            <a:r>
              <a:rPr lang="es-ES" sz="1600" dirty="0" err="1">
                <a:latin typeface="Arial" pitchFamily="34" charset="0"/>
                <a:cs typeface="Arial" pitchFamily="34" charset="0"/>
              </a:rPr>
              <a:t>curiositats</a:t>
            </a:r>
            <a:r>
              <a:rPr lang="es-ES" sz="1600" dirty="0">
                <a:latin typeface="Arial" pitchFamily="34" charset="0"/>
                <a:cs typeface="Arial" pitchFamily="34" charset="0"/>
              </a:rPr>
              <a:t> de la pilota valenciana. 100 </a:t>
            </a:r>
            <a:r>
              <a:rPr lang="es-ES" sz="1600" dirty="0" err="1">
                <a:latin typeface="Arial" pitchFamily="34" charset="0"/>
                <a:cs typeface="Arial" pitchFamily="34" charset="0"/>
              </a:rPr>
              <a:t>històries</a:t>
            </a:r>
            <a:r>
              <a:rPr lang="es-ES" sz="1600" dirty="0">
                <a:latin typeface="Arial" pitchFamily="34" charset="0"/>
                <a:cs typeface="Arial" pitchFamily="34" charset="0"/>
              </a:rPr>
              <a:t> per a </a:t>
            </a:r>
            <a:r>
              <a:rPr lang="es-ES" sz="1600" dirty="0" err="1">
                <a:latin typeface="Arial" pitchFamily="34" charset="0"/>
                <a:cs typeface="Arial" pitchFamily="34" charset="0"/>
              </a:rPr>
              <a:t>gaudir</a:t>
            </a:r>
            <a:r>
              <a:rPr lang="es-ES" sz="1600" dirty="0">
                <a:latin typeface="Arial" pitchFamily="34" charset="0"/>
                <a:cs typeface="Arial" pitchFamily="34" charset="0"/>
              </a:rPr>
              <a:t>, estimar i </a:t>
            </a:r>
            <a:r>
              <a:rPr lang="es-ES" sz="1600" dirty="0" err="1">
                <a:latin typeface="Arial" pitchFamily="34" charset="0"/>
                <a:cs typeface="Arial" pitchFamily="34" charset="0"/>
              </a:rPr>
              <a:t>descobrir</a:t>
            </a:r>
            <a:r>
              <a:rPr lang="es-ES" sz="1600" dirty="0">
                <a:latin typeface="Arial" pitchFamily="34" charset="0"/>
                <a:cs typeface="Arial" pitchFamily="34" charset="0"/>
              </a:rPr>
              <a:t> el </a:t>
            </a:r>
            <a:r>
              <a:rPr lang="es-ES" sz="1600" dirty="0" err="1">
                <a:latin typeface="Arial" pitchFamily="34" charset="0"/>
                <a:cs typeface="Arial" pitchFamily="34" charset="0"/>
              </a:rPr>
              <a:t>nostre</a:t>
            </a:r>
            <a:r>
              <a:rPr lang="es-ES" sz="1600" dirty="0">
                <a:latin typeface="Arial" pitchFamily="34" charset="0"/>
                <a:cs typeface="Arial" pitchFamily="34" charset="0"/>
              </a:rPr>
              <a:t> </a:t>
            </a:r>
            <a:r>
              <a:rPr lang="es-ES" sz="1600" dirty="0" err="1">
                <a:latin typeface="Arial" pitchFamily="34" charset="0"/>
                <a:cs typeface="Arial" pitchFamily="34" charset="0"/>
              </a:rPr>
              <a:t>esport</a:t>
            </a:r>
            <a:r>
              <a:rPr lang="es-ES" sz="1600" dirty="0">
                <a:latin typeface="Arial" pitchFamily="34" charset="0"/>
                <a:cs typeface="Arial" pitchFamily="34" charset="0"/>
              </a:rPr>
              <a:t>. València: </a:t>
            </a:r>
            <a:r>
              <a:rPr lang="es-ES" sz="1600" dirty="0" err="1">
                <a:latin typeface="Arial" pitchFamily="34" charset="0"/>
                <a:cs typeface="Arial" pitchFamily="34" charset="0"/>
              </a:rPr>
              <a:t>Càtedra</a:t>
            </a:r>
            <a:r>
              <a:rPr lang="es-ES" sz="1600" dirty="0">
                <a:latin typeface="Arial" pitchFamily="34" charset="0"/>
                <a:cs typeface="Arial" pitchFamily="34" charset="0"/>
              </a:rPr>
              <a:t> de la pilota valenciana.</a:t>
            </a:r>
          </a:p>
          <a:p>
            <a:pPr algn="just"/>
            <a:endParaRPr lang="es-ES" sz="1600" dirty="0">
              <a:latin typeface="Arial" pitchFamily="34" charset="0"/>
              <a:cs typeface="Arial" pitchFamily="34" charset="0"/>
            </a:endParaRPr>
          </a:p>
          <a:p>
            <a:pPr algn="just"/>
            <a:r>
              <a:rPr lang="es-ES" sz="1600" dirty="0">
                <a:latin typeface="Arial" pitchFamily="34" charset="0"/>
                <a:cs typeface="Arial" pitchFamily="34" charset="0"/>
              </a:rPr>
              <a:t>. </a:t>
            </a:r>
            <a:r>
              <a:rPr lang="es-ES" sz="1600" dirty="0" err="1">
                <a:latin typeface="Arial" pitchFamily="34" charset="0"/>
                <a:cs typeface="Arial" pitchFamily="34" charset="0"/>
              </a:rPr>
              <a:t>Sentandreu</a:t>
            </a:r>
            <a:r>
              <a:rPr lang="es-ES" sz="1600" dirty="0">
                <a:latin typeface="Arial" pitchFamily="34" charset="0"/>
                <a:cs typeface="Arial" pitchFamily="34" charset="0"/>
              </a:rPr>
              <a:t>, R, Agulló, V. </a:t>
            </a:r>
            <a:r>
              <a:rPr lang="es-ES" sz="1600" dirty="0" err="1">
                <a:latin typeface="Arial" pitchFamily="34" charset="0"/>
                <a:cs typeface="Arial" pitchFamily="34" charset="0"/>
              </a:rPr>
              <a:t>Màdel</a:t>
            </a:r>
            <a:r>
              <a:rPr lang="es-ES" sz="1600" dirty="0">
                <a:latin typeface="Arial" pitchFamily="34" charset="0"/>
                <a:cs typeface="Arial" pitchFamily="34" charset="0"/>
              </a:rPr>
              <a:t>, una modalidad de pelota a mano para todos los públicos (2021). Revista española de Educación Física y deportes – REEFDN, Volumen (434), 28-36 </a:t>
            </a:r>
          </a:p>
          <a:p>
            <a:pPr algn="just"/>
            <a:endParaRPr lang="es-ES" sz="1600" dirty="0">
              <a:latin typeface="Arial" pitchFamily="34" charset="0"/>
              <a:cs typeface="Arial" pitchFamily="34" charset="0"/>
            </a:endParaRPr>
          </a:p>
          <a:p>
            <a:pPr algn="just"/>
            <a:r>
              <a:rPr lang="es-ES" sz="1600" dirty="0">
                <a:latin typeface="Arial" pitchFamily="34" charset="0"/>
                <a:cs typeface="Arial" pitchFamily="34" charset="0"/>
              </a:rPr>
              <a:t>. </a:t>
            </a:r>
            <a:r>
              <a:rPr lang="es-ES" sz="1600" dirty="0" err="1">
                <a:latin typeface="Arial" pitchFamily="34" charset="0"/>
                <a:cs typeface="Arial" pitchFamily="34" charset="0"/>
              </a:rPr>
              <a:t>Sentandreu</a:t>
            </a:r>
            <a:r>
              <a:rPr lang="es-ES" sz="1600" dirty="0">
                <a:latin typeface="Arial" pitchFamily="34" charset="0"/>
                <a:cs typeface="Arial" pitchFamily="34" charset="0"/>
              </a:rPr>
              <a:t>, R. </a:t>
            </a:r>
            <a:r>
              <a:rPr lang="es-ES" sz="1600" dirty="0" err="1">
                <a:latin typeface="Arial" pitchFamily="34" charset="0"/>
                <a:cs typeface="Arial" pitchFamily="34" charset="0"/>
              </a:rPr>
              <a:t>Màdel</a:t>
            </a:r>
            <a:r>
              <a:rPr lang="es-ES" sz="1600" dirty="0">
                <a:latin typeface="Arial" pitchFamily="34" charset="0"/>
                <a:cs typeface="Arial" pitchFamily="34" charset="0"/>
              </a:rPr>
              <a:t> (2021). Revista Pedagógica </a:t>
            </a:r>
            <a:r>
              <a:rPr lang="es-ES" sz="1600" dirty="0" err="1">
                <a:latin typeface="Arial" pitchFamily="34" charset="0"/>
                <a:cs typeface="Arial" pitchFamily="34" charset="0"/>
              </a:rPr>
              <a:t>ADAL,Volumen</a:t>
            </a:r>
            <a:r>
              <a:rPr lang="es-ES" sz="1600" dirty="0">
                <a:latin typeface="Arial" pitchFamily="34" charset="0"/>
                <a:cs typeface="Arial" pitchFamily="34" charset="0"/>
              </a:rPr>
              <a:t> (40), 27. </a:t>
            </a:r>
          </a:p>
          <a:p>
            <a:pPr algn="just"/>
            <a:endParaRPr lang="es-ES" sz="1600" dirty="0">
              <a:latin typeface="Arial" pitchFamily="34" charset="0"/>
              <a:cs typeface="Arial" pitchFamily="34" charset="0"/>
            </a:endParaRPr>
          </a:p>
        </p:txBody>
      </p:sp>
      <p:sp>
        <p:nvSpPr>
          <p:cNvPr id="48" name="7 Rectángulo">
            <a:extLst>
              <a:ext uri="{FF2B5EF4-FFF2-40B4-BE49-F238E27FC236}">
                <a16:creationId xmlns:a16="http://schemas.microsoft.com/office/drawing/2014/main" id="{B2C64A1D-77B6-1AAB-390F-7570A51867A2}"/>
              </a:ext>
            </a:extLst>
          </p:cNvPr>
          <p:cNvSpPr/>
          <p:nvPr/>
        </p:nvSpPr>
        <p:spPr>
          <a:xfrm>
            <a:off x="18935873" y="26967846"/>
            <a:ext cx="5809763" cy="189451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2947" tIns="56473" rIns="112947" bIns="56473" rtlCol="0" anchor="ctr"/>
          <a:lstStyle/>
          <a:p>
            <a:endParaRPr lang="es-ES" sz="3600" b="1" dirty="0">
              <a:latin typeface="Arial" panose="020B0604020202020204" pitchFamily="34" charset="0"/>
              <a:cs typeface="Arial" panose="020B0604020202020204" pitchFamily="34" charset="0"/>
            </a:endParaRPr>
          </a:p>
        </p:txBody>
      </p:sp>
      <p:sp>
        <p:nvSpPr>
          <p:cNvPr id="49" name="7 Rectángulo">
            <a:extLst>
              <a:ext uri="{FF2B5EF4-FFF2-40B4-BE49-F238E27FC236}">
                <a16:creationId xmlns:a16="http://schemas.microsoft.com/office/drawing/2014/main" id="{6C1FBFC0-818E-56D7-33BB-C86223267ECC}"/>
              </a:ext>
            </a:extLst>
          </p:cNvPr>
          <p:cNvSpPr/>
          <p:nvPr/>
        </p:nvSpPr>
        <p:spPr>
          <a:xfrm>
            <a:off x="18904361" y="26166370"/>
            <a:ext cx="5814593" cy="863776"/>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2947" tIns="56473" rIns="112947" bIns="56473" rtlCol="0" anchor="ctr"/>
          <a:lstStyle/>
          <a:p>
            <a:r>
              <a:rPr lang="es-ES" sz="3600" b="1" dirty="0">
                <a:latin typeface="Arial" panose="020B0604020202020204" pitchFamily="34" charset="0"/>
                <a:cs typeface="Arial" panose="020B0604020202020204" pitchFamily="34" charset="0"/>
              </a:rPr>
              <a:t>Agradecimientos  </a:t>
            </a:r>
          </a:p>
        </p:txBody>
      </p:sp>
      <p:sp>
        <p:nvSpPr>
          <p:cNvPr id="50" name="12 CuadroTexto">
            <a:extLst>
              <a:ext uri="{FF2B5EF4-FFF2-40B4-BE49-F238E27FC236}">
                <a16:creationId xmlns:a16="http://schemas.microsoft.com/office/drawing/2014/main" id="{D668F281-7352-A5B8-3A5C-B286B00914DB}"/>
              </a:ext>
            </a:extLst>
          </p:cNvPr>
          <p:cNvSpPr txBox="1"/>
          <p:nvPr/>
        </p:nvSpPr>
        <p:spPr>
          <a:xfrm>
            <a:off x="19044460" y="27264670"/>
            <a:ext cx="5413100" cy="1631206"/>
          </a:xfrm>
          <a:prstGeom prst="rect">
            <a:avLst/>
          </a:prstGeom>
          <a:noFill/>
        </p:spPr>
        <p:txBody>
          <a:bodyPr wrap="square" lIns="91431" tIns="45715" rIns="91431" bIns="45715" rtlCol="0">
            <a:spAutoFit/>
          </a:bodyPr>
          <a:lstStyle/>
          <a:p>
            <a:pPr algn="just"/>
            <a:r>
              <a:rPr lang="es-ES" sz="2000" dirty="0">
                <a:latin typeface="Arial" pitchFamily="34" charset="0"/>
                <a:cs typeface="Arial" pitchFamily="34" charset="0"/>
              </a:rPr>
              <a:t>A todos los jugadores y jugadoras, clubes, entidades, patrocinadores y colaboradores que han apoyado al </a:t>
            </a:r>
            <a:r>
              <a:rPr lang="es-ES" sz="2000" dirty="0" err="1">
                <a:latin typeface="Arial" pitchFamily="34" charset="0"/>
                <a:cs typeface="Arial" pitchFamily="34" charset="0"/>
              </a:rPr>
              <a:t>màdel</a:t>
            </a:r>
            <a:r>
              <a:rPr lang="es-ES" sz="2000" dirty="0">
                <a:latin typeface="Arial" pitchFamily="34" charset="0"/>
                <a:cs typeface="Arial" pitchFamily="34" charset="0"/>
              </a:rPr>
              <a:t> y al </a:t>
            </a:r>
            <a:r>
              <a:rPr lang="es-ES" sz="2000" i="1" dirty="0" err="1">
                <a:latin typeface="Arial" pitchFamily="34" charset="0"/>
                <a:cs typeface="Arial" pitchFamily="34" charset="0"/>
              </a:rPr>
              <a:t>Circuit</a:t>
            </a:r>
            <a:r>
              <a:rPr lang="es-ES" sz="2000" i="1" dirty="0">
                <a:latin typeface="Arial" pitchFamily="34" charset="0"/>
                <a:cs typeface="Arial" pitchFamily="34" charset="0"/>
              </a:rPr>
              <a:t> </a:t>
            </a:r>
            <a:r>
              <a:rPr lang="es-ES" sz="2000" i="1" dirty="0" err="1">
                <a:latin typeface="Arial" pitchFamily="34" charset="0"/>
                <a:cs typeface="Arial" pitchFamily="34" charset="0"/>
              </a:rPr>
              <a:t>Intercomarcal</a:t>
            </a:r>
            <a:r>
              <a:rPr lang="es-ES" sz="2000" i="1" dirty="0">
                <a:latin typeface="Arial" pitchFamily="34" charset="0"/>
                <a:cs typeface="Arial" pitchFamily="34" charset="0"/>
              </a:rPr>
              <a:t> </a:t>
            </a:r>
            <a:r>
              <a:rPr lang="es-ES" sz="2000" dirty="0">
                <a:latin typeface="Arial" pitchFamily="34" charset="0"/>
                <a:cs typeface="Arial" pitchFamily="34" charset="0"/>
              </a:rPr>
              <a:t>durante todos estos años. </a:t>
            </a:r>
          </a:p>
          <a:p>
            <a:pPr algn="just"/>
            <a:endParaRPr lang="es-ES" sz="2000" dirty="0">
              <a:latin typeface="Arial" pitchFamily="34" charset="0"/>
              <a:cs typeface="Arial" pitchFamily="34" charset="0"/>
            </a:endParaRPr>
          </a:p>
        </p:txBody>
      </p:sp>
      <p:sp>
        <p:nvSpPr>
          <p:cNvPr id="53" name="14 CuadroTexto">
            <a:extLst>
              <a:ext uri="{FF2B5EF4-FFF2-40B4-BE49-F238E27FC236}">
                <a16:creationId xmlns:a16="http://schemas.microsoft.com/office/drawing/2014/main" id="{A694D706-D5DC-C1C7-DE79-A66876B86E88}"/>
              </a:ext>
            </a:extLst>
          </p:cNvPr>
          <p:cNvSpPr txBox="1"/>
          <p:nvPr/>
        </p:nvSpPr>
        <p:spPr>
          <a:xfrm>
            <a:off x="12087124" y="15603668"/>
            <a:ext cx="4168080" cy="307766"/>
          </a:xfrm>
          <a:prstGeom prst="rect">
            <a:avLst/>
          </a:prstGeom>
          <a:noFill/>
        </p:spPr>
        <p:txBody>
          <a:bodyPr wrap="square" lIns="91431" tIns="45715" rIns="91431" bIns="45715" rtlCol="0">
            <a:spAutoFit/>
          </a:bodyPr>
          <a:lstStyle/>
          <a:p>
            <a:pPr algn="r"/>
            <a:r>
              <a:rPr lang="pt-BR" sz="1400" dirty="0">
                <a:latin typeface="Arial" pitchFamily="34" charset="0"/>
                <a:cs typeface="Arial" pitchFamily="34" charset="0"/>
              </a:rPr>
              <a:t>Pista de padel/</a:t>
            </a:r>
            <a:r>
              <a:rPr lang="pt-BR" sz="1400" dirty="0" err="1">
                <a:latin typeface="Arial" pitchFamily="34" charset="0"/>
                <a:cs typeface="Arial" pitchFamily="34" charset="0"/>
              </a:rPr>
              <a:t>màdel</a:t>
            </a:r>
            <a:r>
              <a:rPr lang="pt-BR" sz="1400" dirty="0">
                <a:latin typeface="Arial" pitchFamily="34" charset="0"/>
                <a:cs typeface="Arial" pitchFamily="34" charset="0"/>
              </a:rPr>
              <a:t>. </a:t>
            </a:r>
            <a:r>
              <a:rPr lang="pt-BR" sz="1400" dirty="0" err="1">
                <a:latin typeface="Arial" pitchFamily="34" charset="0"/>
                <a:cs typeface="Arial" pitchFamily="34" charset="0"/>
              </a:rPr>
              <a:t>Madelpilota</a:t>
            </a:r>
            <a:r>
              <a:rPr lang="pt-BR" sz="1400" dirty="0">
                <a:latin typeface="Arial" pitchFamily="34" charset="0"/>
                <a:cs typeface="Arial" pitchFamily="34" charset="0"/>
              </a:rPr>
              <a:t> </a:t>
            </a:r>
            <a:endParaRPr lang="es-ES" sz="1400" dirty="0">
              <a:latin typeface="Arial" pitchFamily="34" charset="0"/>
              <a:cs typeface="Arial" pitchFamily="34" charset="0"/>
            </a:endParaRPr>
          </a:p>
        </p:txBody>
      </p:sp>
      <p:sp>
        <p:nvSpPr>
          <p:cNvPr id="54" name="14 CuadroTexto">
            <a:extLst>
              <a:ext uri="{FF2B5EF4-FFF2-40B4-BE49-F238E27FC236}">
                <a16:creationId xmlns:a16="http://schemas.microsoft.com/office/drawing/2014/main" id="{0B681356-EC4A-FFAD-D2C5-9856FEDF5378}"/>
              </a:ext>
            </a:extLst>
          </p:cNvPr>
          <p:cNvSpPr txBox="1"/>
          <p:nvPr/>
        </p:nvSpPr>
        <p:spPr>
          <a:xfrm>
            <a:off x="14164636" y="19477025"/>
            <a:ext cx="4168080" cy="307766"/>
          </a:xfrm>
          <a:prstGeom prst="rect">
            <a:avLst/>
          </a:prstGeom>
          <a:noFill/>
        </p:spPr>
        <p:txBody>
          <a:bodyPr wrap="square" lIns="91431" tIns="45715" rIns="91431" bIns="45715" rtlCol="0">
            <a:spAutoFit/>
          </a:bodyPr>
          <a:lstStyle/>
          <a:p>
            <a:r>
              <a:rPr lang="pt-BR" sz="1400" dirty="0">
                <a:solidFill>
                  <a:schemeClr val="bg1"/>
                </a:solidFill>
                <a:latin typeface="Arial" pitchFamily="34" charset="0"/>
                <a:cs typeface="Arial" pitchFamily="34" charset="0"/>
              </a:rPr>
              <a:t>Pelotas de </a:t>
            </a:r>
            <a:r>
              <a:rPr lang="pt-BR" sz="1400" dirty="0" err="1">
                <a:solidFill>
                  <a:schemeClr val="bg1"/>
                </a:solidFill>
                <a:latin typeface="Arial" pitchFamily="34" charset="0"/>
                <a:cs typeface="Arial" pitchFamily="34" charset="0"/>
              </a:rPr>
              <a:t>màdel</a:t>
            </a:r>
            <a:r>
              <a:rPr lang="pt-BR" sz="1400" dirty="0">
                <a:solidFill>
                  <a:schemeClr val="bg1"/>
                </a:solidFill>
                <a:latin typeface="Arial" pitchFamily="34" charset="0"/>
                <a:cs typeface="Arial" pitchFamily="34" charset="0"/>
              </a:rPr>
              <a:t>.              </a:t>
            </a:r>
            <a:endParaRPr lang="es-ES" sz="1400" dirty="0">
              <a:solidFill>
                <a:schemeClr val="bg1"/>
              </a:solidFill>
              <a:latin typeface="Arial" pitchFamily="34" charset="0"/>
              <a:cs typeface="Arial" pitchFamily="34" charset="0"/>
            </a:endParaRPr>
          </a:p>
        </p:txBody>
      </p:sp>
      <p:sp>
        <p:nvSpPr>
          <p:cNvPr id="55" name="14 CuadroTexto">
            <a:extLst>
              <a:ext uri="{FF2B5EF4-FFF2-40B4-BE49-F238E27FC236}">
                <a16:creationId xmlns:a16="http://schemas.microsoft.com/office/drawing/2014/main" id="{29AAD799-655F-D50B-52A3-2288885D671A}"/>
              </a:ext>
            </a:extLst>
          </p:cNvPr>
          <p:cNvSpPr txBox="1"/>
          <p:nvPr/>
        </p:nvSpPr>
        <p:spPr>
          <a:xfrm>
            <a:off x="19412905" y="19446327"/>
            <a:ext cx="4624703" cy="307766"/>
          </a:xfrm>
          <a:prstGeom prst="rect">
            <a:avLst/>
          </a:prstGeom>
          <a:noFill/>
        </p:spPr>
        <p:txBody>
          <a:bodyPr wrap="square" lIns="91431" tIns="45715" rIns="91431" bIns="45715" rtlCol="0">
            <a:spAutoFit/>
          </a:bodyPr>
          <a:lstStyle/>
          <a:p>
            <a:r>
              <a:rPr lang="pt-BR" sz="1400" dirty="0">
                <a:latin typeface="Arial" pitchFamily="34" charset="0"/>
                <a:cs typeface="Arial" pitchFamily="34" charset="0"/>
              </a:rPr>
              <a:t>Cartel </a:t>
            </a:r>
            <a:r>
              <a:rPr lang="pt-BR" sz="1400" i="1" dirty="0">
                <a:latin typeface="Arial" pitchFamily="34" charset="0"/>
                <a:cs typeface="Arial" pitchFamily="34" charset="0"/>
              </a:rPr>
              <a:t>Circuit </a:t>
            </a:r>
            <a:r>
              <a:rPr lang="pt-BR" sz="1400" i="1" dirty="0" err="1">
                <a:latin typeface="Arial" pitchFamily="34" charset="0"/>
                <a:cs typeface="Arial" pitchFamily="34" charset="0"/>
              </a:rPr>
              <a:t>Intercomarcal</a:t>
            </a:r>
            <a:r>
              <a:rPr lang="pt-BR" sz="1400" i="1" dirty="0">
                <a:latin typeface="Arial" pitchFamily="34" charset="0"/>
                <a:cs typeface="Arial" pitchFamily="34" charset="0"/>
              </a:rPr>
              <a:t> de </a:t>
            </a:r>
            <a:r>
              <a:rPr lang="pt-BR" sz="1400" i="1" dirty="0" err="1">
                <a:latin typeface="Arial" pitchFamily="34" charset="0"/>
                <a:cs typeface="Arial" pitchFamily="34" charset="0"/>
              </a:rPr>
              <a:t>Màdel</a:t>
            </a:r>
            <a:r>
              <a:rPr lang="pt-BR" sz="1400" i="1" dirty="0">
                <a:latin typeface="Arial" pitchFamily="34" charset="0"/>
                <a:cs typeface="Arial" pitchFamily="34" charset="0"/>
              </a:rPr>
              <a:t> 2022</a:t>
            </a:r>
            <a:r>
              <a:rPr lang="pt-BR" sz="1400" dirty="0">
                <a:latin typeface="Arial" pitchFamily="34" charset="0"/>
                <a:cs typeface="Arial" pitchFamily="34" charset="0"/>
              </a:rPr>
              <a:t>. </a:t>
            </a:r>
            <a:r>
              <a:rPr lang="pt-BR" sz="1400" dirty="0" err="1">
                <a:latin typeface="Arial" pitchFamily="34" charset="0"/>
                <a:cs typeface="Arial" pitchFamily="34" charset="0"/>
              </a:rPr>
              <a:t>Madelpilota</a:t>
            </a:r>
            <a:r>
              <a:rPr lang="pt-BR" sz="1400" dirty="0">
                <a:latin typeface="Arial" pitchFamily="34" charset="0"/>
                <a:cs typeface="Arial" pitchFamily="34" charset="0"/>
              </a:rPr>
              <a:t>             </a:t>
            </a:r>
            <a:endParaRPr lang="es-ES" sz="1400" dirty="0">
              <a:latin typeface="Arial" pitchFamily="34" charset="0"/>
              <a:cs typeface="Arial" pitchFamily="34" charset="0"/>
            </a:endParaRPr>
          </a:p>
        </p:txBody>
      </p:sp>
      <p:sp>
        <p:nvSpPr>
          <p:cNvPr id="56" name="14 CuadroTexto">
            <a:extLst>
              <a:ext uri="{FF2B5EF4-FFF2-40B4-BE49-F238E27FC236}">
                <a16:creationId xmlns:a16="http://schemas.microsoft.com/office/drawing/2014/main" id="{70BC422A-787D-3E38-3F86-D6CA14D76AF1}"/>
              </a:ext>
            </a:extLst>
          </p:cNvPr>
          <p:cNvSpPr txBox="1"/>
          <p:nvPr/>
        </p:nvSpPr>
        <p:spPr>
          <a:xfrm>
            <a:off x="18884262" y="25891434"/>
            <a:ext cx="5098848" cy="307766"/>
          </a:xfrm>
          <a:prstGeom prst="rect">
            <a:avLst/>
          </a:prstGeom>
          <a:noFill/>
        </p:spPr>
        <p:txBody>
          <a:bodyPr wrap="square" lIns="91431" tIns="45715" rIns="91431" bIns="45715" rtlCol="0">
            <a:spAutoFit/>
          </a:bodyPr>
          <a:lstStyle/>
          <a:p>
            <a:r>
              <a:rPr lang="pt-BR" sz="1400" dirty="0">
                <a:solidFill>
                  <a:schemeClr val="bg1"/>
                </a:solidFill>
                <a:latin typeface="Arial" pitchFamily="34" charset="0"/>
                <a:cs typeface="Arial" pitchFamily="34" charset="0"/>
              </a:rPr>
              <a:t>Partido infantil. </a:t>
            </a:r>
            <a:r>
              <a:rPr lang="pt-BR" sz="1400" i="1" dirty="0">
                <a:solidFill>
                  <a:schemeClr val="bg1"/>
                </a:solidFill>
                <a:latin typeface="Arial" pitchFamily="34" charset="0"/>
                <a:cs typeface="Arial" pitchFamily="34" charset="0"/>
              </a:rPr>
              <a:t>Circuit </a:t>
            </a:r>
            <a:r>
              <a:rPr lang="pt-BR" sz="1400" i="1" dirty="0" err="1">
                <a:solidFill>
                  <a:schemeClr val="bg1"/>
                </a:solidFill>
                <a:latin typeface="Arial" pitchFamily="34" charset="0"/>
                <a:cs typeface="Arial" pitchFamily="34" charset="0"/>
              </a:rPr>
              <a:t>Intercomarcal</a:t>
            </a:r>
            <a:r>
              <a:rPr lang="pt-BR" sz="1400" i="1" dirty="0">
                <a:solidFill>
                  <a:schemeClr val="bg1"/>
                </a:solidFill>
                <a:latin typeface="Arial" pitchFamily="34" charset="0"/>
                <a:cs typeface="Arial" pitchFamily="34" charset="0"/>
              </a:rPr>
              <a:t> de </a:t>
            </a:r>
            <a:r>
              <a:rPr lang="pt-BR" sz="1400" i="1" dirty="0" err="1">
                <a:solidFill>
                  <a:schemeClr val="bg1"/>
                </a:solidFill>
                <a:latin typeface="Arial" pitchFamily="34" charset="0"/>
                <a:cs typeface="Arial" pitchFamily="34" charset="0"/>
              </a:rPr>
              <a:t>Màdel</a:t>
            </a:r>
            <a:r>
              <a:rPr lang="pt-BR" sz="1400" i="1" dirty="0">
                <a:solidFill>
                  <a:schemeClr val="bg1"/>
                </a:solidFill>
                <a:latin typeface="Arial" pitchFamily="34" charset="0"/>
                <a:cs typeface="Arial" pitchFamily="34" charset="0"/>
              </a:rPr>
              <a:t> 2021         </a:t>
            </a:r>
            <a:endParaRPr lang="es-ES" sz="1400" i="1" dirty="0">
              <a:solidFill>
                <a:schemeClr val="bg1"/>
              </a:solidFill>
              <a:latin typeface="Arial" pitchFamily="34" charset="0"/>
              <a:cs typeface="Arial" pitchFamily="34" charset="0"/>
            </a:endParaRPr>
          </a:p>
        </p:txBody>
      </p:sp>
      <p:sp>
        <p:nvSpPr>
          <p:cNvPr id="58" name="14 CuadroTexto">
            <a:extLst>
              <a:ext uri="{FF2B5EF4-FFF2-40B4-BE49-F238E27FC236}">
                <a16:creationId xmlns:a16="http://schemas.microsoft.com/office/drawing/2014/main" id="{E75DA3C2-9417-94A4-1961-4090151EF3A6}"/>
              </a:ext>
            </a:extLst>
          </p:cNvPr>
          <p:cNvSpPr txBox="1"/>
          <p:nvPr/>
        </p:nvSpPr>
        <p:spPr>
          <a:xfrm>
            <a:off x="500897" y="25880233"/>
            <a:ext cx="5996777" cy="307766"/>
          </a:xfrm>
          <a:prstGeom prst="rect">
            <a:avLst/>
          </a:prstGeom>
          <a:noFill/>
        </p:spPr>
        <p:txBody>
          <a:bodyPr wrap="square" lIns="91431" tIns="45715" rIns="91431" bIns="45715" rtlCol="0">
            <a:spAutoFit/>
          </a:bodyPr>
          <a:lstStyle/>
          <a:p>
            <a:r>
              <a:rPr lang="pt-BR" sz="1400" dirty="0" err="1">
                <a:solidFill>
                  <a:schemeClr val="bg1"/>
                </a:solidFill>
                <a:latin typeface="Arial" pitchFamily="34" charset="0"/>
                <a:cs typeface="Arial" pitchFamily="34" charset="0"/>
              </a:rPr>
              <a:t>Sònia</a:t>
            </a:r>
            <a:r>
              <a:rPr lang="pt-BR" sz="1400" dirty="0">
                <a:solidFill>
                  <a:schemeClr val="bg1"/>
                </a:solidFill>
                <a:latin typeface="Arial" pitchFamily="34" charset="0"/>
                <a:cs typeface="Arial" pitchFamily="34" charset="0"/>
              </a:rPr>
              <a:t> de Va de dona, durante </a:t>
            </a:r>
            <a:r>
              <a:rPr lang="pt-BR" sz="1400" dirty="0" err="1">
                <a:solidFill>
                  <a:schemeClr val="bg1"/>
                </a:solidFill>
                <a:latin typeface="Arial" pitchFamily="34" charset="0"/>
                <a:cs typeface="Arial" pitchFamily="34" charset="0"/>
              </a:rPr>
              <a:t>el</a:t>
            </a:r>
            <a:r>
              <a:rPr lang="pt-BR" sz="1400" dirty="0">
                <a:solidFill>
                  <a:schemeClr val="bg1"/>
                </a:solidFill>
                <a:latin typeface="Arial" pitchFamily="34" charset="0"/>
                <a:cs typeface="Arial" pitchFamily="34" charset="0"/>
              </a:rPr>
              <a:t> </a:t>
            </a:r>
            <a:r>
              <a:rPr lang="pt-BR" sz="1400" i="1" dirty="0">
                <a:solidFill>
                  <a:schemeClr val="bg1"/>
                </a:solidFill>
                <a:latin typeface="Arial" pitchFamily="34" charset="0"/>
                <a:cs typeface="Arial" pitchFamily="34" charset="0"/>
              </a:rPr>
              <a:t>Circuit </a:t>
            </a:r>
            <a:r>
              <a:rPr lang="pt-BR" sz="1400" i="1" dirty="0" err="1">
                <a:solidFill>
                  <a:schemeClr val="bg1"/>
                </a:solidFill>
                <a:latin typeface="Arial" pitchFamily="34" charset="0"/>
                <a:cs typeface="Arial" pitchFamily="34" charset="0"/>
              </a:rPr>
              <a:t>Intercomarcal</a:t>
            </a:r>
            <a:r>
              <a:rPr lang="pt-BR" sz="1400" i="1" dirty="0">
                <a:solidFill>
                  <a:schemeClr val="bg1"/>
                </a:solidFill>
                <a:latin typeface="Arial" pitchFamily="34" charset="0"/>
                <a:cs typeface="Arial" pitchFamily="34" charset="0"/>
              </a:rPr>
              <a:t> 2021. Ulisses Ortiz       </a:t>
            </a:r>
            <a:endParaRPr lang="es-ES" sz="1400" i="1" dirty="0">
              <a:solidFill>
                <a:schemeClr val="bg1"/>
              </a:solidFill>
              <a:latin typeface="Arial" pitchFamily="34" charset="0"/>
              <a:cs typeface="Arial" pitchFamily="34" charset="0"/>
            </a:endParaRPr>
          </a:p>
        </p:txBody>
      </p:sp>
      <p:sp>
        <p:nvSpPr>
          <p:cNvPr id="59" name="14 CuadroTexto">
            <a:extLst>
              <a:ext uri="{FF2B5EF4-FFF2-40B4-BE49-F238E27FC236}">
                <a16:creationId xmlns:a16="http://schemas.microsoft.com/office/drawing/2014/main" id="{6A0655C6-5D00-932D-48BC-D2EC9AD9E992}"/>
              </a:ext>
            </a:extLst>
          </p:cNvPr>
          <p:cNvSpPr txBox="1"/>
          <p:nvPr/>
        </p:nvSpPr>
        <p:spPr>
          <a:xfrm>
            <a:off x="6520528" y="33440342"/>
            <a:ext cx="6375874" cy="307766"/>
          </a:xfrm>
          <a:prstGeom prst="rect">
            <a:avLst/>
          </a:prstGeom>
          <a:noFill/>
        </p:spPr>
        <p:txBody>
          <a:bodyPr wrap="square" lIns="91431" tIns="45715" rIns="91431" bIns="45715" rtlCol="0">
            <a:spAutoFit/>
          </a:bodyPr>
          <a:lstStyle/>
          <a:p>
            <a:r>
              <a:rPr lang="pt-BR" sz="1400" dirty="0" err="1">
                <a:solidFill>
                  <a:schemeClr val="bg1"/>
                </a:solidFill>
                <a:latin typeface="Arial" pitchFamily="34" charset="0"/>
                <a:cs typeface="Arial" pitchFamily="34" charset="0"/>
              </a:rPr>
              <a:t>Nurtin</a:t>
            </a:r>
            <a:r>
              <a:rPr lang="pt-BR" sz="1400" dirty="0">
                <a:solidFill>
                  <a:schemeClr val="bg1"/>
                </a:solidFill>
                <a:latin typeface="Arial" pitchFamily="34" charset="0"/>
                <a:cs typeface="Arial" pitchFamily="34" charset="0"/>
              </a:rPr>
              <a:t> durante </a:t>
            </a:r>
            <a:r>
              <a:rPr lang="pt-BR" sz="1400" dirty="0" err="1">
                <a:solidFill>
                  <a:schemeClr val="bg1"/>
                </a:solidFill>
                <a:latin typeface="Arial" pitchFamily="34" charset="0"/>
                <a:cs typeface="Arial" pitchFamily="34" charset="0"/>
              </a:rPr>
              <a:t>el</a:t>
            </a:r>
            <a:r>
              <a:rPr lang="pt-BR" sz="1400" dirty="0">
                <a:solidFill>
                  <a:schemeClr val="bg1"/>
                </a:solidFill>
                <a:latin typeface="Arial" pitchFamily="34" charset="0"/>
                <a:cs typeface="Arial" pitchFamily="34" charset="0"/>
              </a:rPr>
              <a:t> </a:t>
            </a:r>
            <a:r>
              <a:rPr lang="pt-BR" sz="1400" i="1" dirty="0">
                <a:solidFill>
                  <a:schemeClr val="bg1"/>
                </a:solidFill>
                <a:latin typeface="Arial" pitchFamily="34" charset="0"/>
                <a:cs typeface="Arial" pitchFamily="34" charset="0"/>
              </a:rPr>
              <a:t>Circuit </a:t>
            </a:r>
            <a:r>
              <a:rPr lang="pt-BR" sz="1400" i="1" dirty="0" err="1">
                <a:solidFill>
                  <a:schemeClr val="bg1"/>
                </a:solidFill>
                <a:latin typeface="Arial" pitchFamily="34" charset="0"/>
                <a:cs typeface="Arial" pitchFamily="34" charset="0"/>
              </a:rPr>
              <a:t>Intercomarcal</a:t>
            </a:r>
            <a:r>
              <a:rPr lang="pt-BR" sz="1400" i="1" dirty="0">
                <a:solidFill>
                  <a:schemeClr val="bg1"/>
                </a:solidFill>
                <a:latin typeface="Arial" pitchFamily="34" charset="0"/>
                <a:cs typeface="Arial" pitchFamily="34" charset="0"/>
              </a:rPr>
              <a:t> de </a:t>
            </a:r>
            <a:r>
              <a:rPr lang="pt-BR" sz="1400" i="1" dirty="0" err="1">
                <a:solidFill>
                  <a:schemeClr val="bg1"/>
                </a:solidFill>
                <a:latin typeface="Arial" pitchFamily="34" charset="0"/>
                <a:cs typeface="Arial" pitchFamily="34" charset="0"/>
              </a:rPr>
              <a:t>Màdel</a:t>
            </a:r>
            <a:r>
              <a:rPr lang="pt-BR" sz="1400" i="1" dirty="0">
                <a:solidFill>
                  <a:schemeClr val="bg1"/>
                </a:solidFill>
                <a:latin typeface="Arial" pitchFamily="34" charset="0"/>
                <a:cs typeface="Arial" pitchFamily="34" charset="0"/>
              </a:rPr>
              <a:t> 2022. Foto: Ulisses Ortiz         </a:t>
            </a:r>
            <a:endParaRPr lang="es-ES" sz="1400" i="1" dirty="0">
              <a:solidFill>
                <a:schemeClr val="bg1"/>
              </a:solidFill>
              <a:latin typeface="Arial" pitchFamily="34" charset="0"/>
              <a:cs typeface="Arial" pitchFamily="34" charset="0"/>
            </a:endParaRPr>
          </a:p>
        </p:txBody>
      </p:sp>
      <p:pic>
        <p:nvPicPr>
          <p:cNvPr id="4" name="Imatge 3">
            <a:extLst>
              <a:ext uri="{FF2B5EF4-FFF2-40B4-BE49-F238E27FC236}">
                <a16:creationId xmlns:a16="http://schemas.microsoft.com/office/drawing/2014/main" id="{7D8596C9-A111-CAFF-0485-7D62A34A88E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185114" y="29438083"/>
            <a:ext cx="3381804" cy="2001342"/>
          </a:xfrm>
          <a:prstGeom prst="rect">
            <a:avLst/>
          </a:prstGeom>
        </p:spPr>
      </p:pic>
      <p:sp>
        <p:nvSpPr>
          <p:cNvPr id="17" name="14 CuadroTexto">
            <a:extLst>
              <a:ext uri="{FF2B5EF4-FFF2-40B4-BE49-F238E27FC236}">
                <a16:creationId xmlns:a16="http://schemas.microsoft.com/office/drawing/2014/main" id="{D0BBCFDE-A846-0A39-A247-4DE6213CD206}"/>
              </a:ext>
            </a:extLst>
          </p:cNvPr>
          <p:cNvSpPr txBox="1"/>
          <p:nvPr/>
        </p:nvSpPr>
        <p:spPr>
          <a:xfrm>
            <a:off x="18677461" y="31206637"/>
            <a:ext cx="3847906" cy="369322"/>
          </a:xfrm>
          <a:prstGeom prst="rect">
            <a:avLst/>
          </a:prstGeom>
          <a:noFill/>
        </p:spPr>
        <p:txBody>
          <a:bodyPr wrap="square" lIns="91431" tIns="45715" rIns="91431" bIns="45715" rtlCol="0">
            <a:spAutoFit/>
          </a:bodyPr>
          <a:lstStyle/>
          <a:p>
            <a:pPr algn="r"/>
            <a:r>
              <a:rPr lang="pt-BR" sz="1800" dirty="0">
                <a:latin typeface="Arial" pitchFamily="34" charset="0"/>
                <a:cs typeface="Arial" pitchFamily="34" charset="0"/>
              </a:rPr>
              <a:t>www.pilotadidactica.com</a:t>
            </a:r>
            <a:endParaRPr lang="es-ES" sz="1800" dirty="0">
              <a:latin typeface="Arial" pitchFamily="34" charset="0"/>
              <a:cs typeface="Arial" pitchFamily="34" charset="0"/>
            </a:endParaRPr>
          </a:p>
        </p:txBody>
      </p:sp>
      <p:sp>
        <p:nvSpPr>
          <p:cNvPr id="3" name="14 CuadroTexto">
            <a:extLst>
              <a:ext uri="{FF2B5EF4-FFF2-40B4-BE49-F238E27FC236}">
                <a16:creationId xmlns:a16="http://schemas.microsoft.com/office/drawing/2014/main" id="{7B3D2398-CC60-1E46-122B-538AD58F281B}"/>
              </a:ext>
            </a:extLst>
          </p:cNvPr>
          <p:cNvSpPr txBox="1"/>
          <p:nvPr/>
        </p:nvSpPr>
        <p:spPr>
          <a:xfrm>
            <a:off x="19044460" y="28976517"/>
            <a:ext cx="4624703" cy="400099"/>
          </a:xfrm>
          <a:prstGeom prst="rect">
            <a:avLst/>
          </a:prstGeom>
          <a:noFill/>
        </p:spPr>
        <p:txBody>
          <a:bodyPr wrap="square" lIns="91431" tIns="45715" rIns="91431" bIns="45715" rtlCol="0">
            <a:spAutoFit/>
          </a:bodyPr>
          <a:lstStyle/>
          <a:p>
            <a:r>
              <a:rPr lang="pt-BR" sz="2000" dirty="0">
                <a:latin typeface="Arial" pitchFamily="34" charset="0"/>
                <a:cs typeface="Arial" pitchFamily="34" charset="0"/>
              </a:rPr>
              <a:t>Para saber más: </a:t>
            </a:r>
            <a:endParaRPr lang="es-ES" sz="2000" dirty="0">
              <a:latin typeface="Arial" pitchFamily="34" charset="0"/>
              <a:cs typeface="Arial" pitchFamily="34" charset="0"/>
            </a:endParaRPr>
          </a:p>
        </p:txBody>
      </p:sp>
      <p:pic>
        <p:nvPicPr>
          <p:cNvPr id="26" name="Imatge 25">
            <a:extLst>
              <a:ext uri="{FF2B5EF4-FFF2-40B4-BE49-F238E27FC236}">
                <a16:creationId xmlns:a16="http://schemas.microsoft.com/office/drawing/2014/main" id="{23CEB6CB-DDDA-2599-137C-52B6D064196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552048" y="30278328"/>
            <a:ext cx="1076616" cy="1076616"/>
          </a:xfrm>
          <a:prstGeom prst="rect">
            <a:avLst/>
          </a:prstGeom>
        </p:spPr>
      </p:pic>
      <p:pic>
        <p:nvPicPr>
          <p:cNvPr id="29" name="Imatge 28">
            <a:extLst>
              <a:ext uri="{FF2B5EF4-FFF2-40B4-BE49-F238E27FC236}">
                <a16:creationId xmlns:a16="http://schemas.microsoft.com/office/drawing/2014/main" id="{BB634A11-878E-3DF6-EE89-814CF607F12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3552048" y="32307305"/>
            <a:ext cx="1076616" cy="1076616"/>
          </a:xfrm>
          <a:prstGeom prst="rect">
            <a:avLst/>
          </a:prstGeom>
        </p:spPr>
      </p:pic>
    </p:spTree>
    <p:extLst>
      <p:ext uri="{BB962C8B-B14F-4D97-AF65-F5344CB8AC3E}">
        <p14:creationId xmlns:p14="http://schemas.microsoft.com/office/powerpoint/2010/main" val="8242676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gt;&lt;/object&gt;&lt;/database&gt;"/>
  <p:tag name="SECTOMILLISECCONVERTED" val="1"/>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6111</TotalTime>
  <Words>1080</Words>
  <Application>Microsoft Office PowerPoint</Application>
  <PresentationFormat>Personalitzat</PresentationFormat>
  <Paragraphs>55</Paragraphs>
  <Slides>1</Slides>
  <Notes>1</Notes>
  <HiddenSlides>0</HiddenSlides>
  <MMClips>0</MMClips>
  <ScaleCrop>false</ScaleCrop>
  <HeadingPairs>
    <vt:vector size="6" baseType="variant">
      <vt:variant>
        <vt:lpstr>Tipus de lletra utilitzats</vt:lpstr>
      </vt:variant>
      <vt:variant>
        <vt:i4>2</vt:i4>
      </vt:variant>
      <vt:variant>
        <vt:lpstr>Tema</vt:lpstr>
      </vt:variant>
      <vt:variant>
        <vt:i4>1</vt:i4>
      </vt:variant>
      <vt:variant>
        <vt:lpstr>Títols de les diapositives</vt:lpstr>
      </vt:variant>
      <vt:variant>
        <vt:i4>1</vt:i4>
      </vt:variant>
    </vt:vector>
  </HeadingPairs>
  <TitlesOfParts>
    <vt:vector size="4" baseType="lpstr">
      <vt:lpstr>Arial</vt:lpstr>
      <vt:lpstr>Calibri</vt:lpstr>
      <vt:lpstr>Tema de Office</vt:lpstr>
      <vt:lpstr>Presentació del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EduMata</dc:creator>
  <cp:lastModifiedBy>Ricard</cp:lastModifiedBy>
  <cp:revision>35</cp:revision>
  <cp:lastPrinted>2025-01-22T07:36:48Z</cp:lastPrinted>
  <dcterms:created xsi:type="dcterms:W3CDTF">2016-11-20T17:56:44Z</dcterms:created>
  <dcterms:modified xsi:type="dcterms:W3CDTF">2025-01-22T17:45:55Z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e9d8e89-1655-4ab5-89eb-a212bc42e0d5_Enabled">
    <vt:lpwstr>true</vt:lpwstr>
  </property>
  <property fmtid="{D5CDD505-2E9C-101B-9397-08002B2CF9AE}" pid="3" name="MSIP_Label_6e9d8e89-1655-4ab5-89eb-a212bc42e0d5_SetDate">
    <vt:lpwstr>2024-12-13T13:07:51Z</vt:lpwstr>
  </property>
  <property fmtid="{D5CDD505-2E9C-101B-9397-08002B2CF9AE}" pid="4" name="MSIP_Label_6e9d8e89-1655-4ab5-89eb-a212bc42e0d5_Method">
    <vt:lpwstr>Standard</vt:lpwstr>
  </property>
  <property fmtid="{D5CDD505-2E9C-101B-9397-08002B2CF9AE}" pid="5" name="MSIP_Label_6e9d8e89-1655-4ab5-89eb-a212bc42e0d5_Name">
    <vt:lpwstr>Público</vt:lpwstr>
  </property>
  <property fmtid="{D5CDD505-2E9C-101B-9397-08002B2CF9AE}" pid="6" name="MSIP_Label_6e9d8e89-1655-4ab5-89eb-a212bc42e0d5_SiteId">
    <vt:lpwstr>a6646126-b0da-4ad9-ad11-ce63e96eb959</vt:lpwstr>
  </property>
  <property fmtid="{D5CDD505-2E9C-101B-9397-08002B2CF9AE}" pid="7" name="MSIP_Label_6e9d8e89-1655-4ab5-89eb-a212bc42e0d5_ActionId">
    <vt:lpwstr>3f1eaac9-c5f2-498e-b431-6ff8423264d2</vt:lpwstr>
  </property>
  <property fmtid="{D5CDD505-2E9C-101B-9397-08002B2CF9AE}" pid="8" name="MSIP_Label_6e9d8e89-1655-4ab5-89eb-a212bc42e0d5_ContentBits">
    <vt:lpwstr>0</vt:lpwstr>
  </property>
</Properties>
</file>